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18288000" cy="10287000"/>
  <p:notesSz cx="6858000" cy="9144000"/>
  <p:embeddedFontLst>
    <p:embeddedFont>
      <p:font typeface="Assistant" pitchFamily="2" charset="-79"/>
      <p:regular r:id="rId43"/>
      <p:bold r:id="rId44"/>
    </p:embeddedFont>
    <p:embeddedFont>
      <p:font typeface="Assistant Medium" pitchFamily="2" charset="-79"/>
      <p:regular r:id="rId45"/>
      <p:bold r:id="rId46"/>
    </p:embeddedFont>
    <p:embeddedFont>
      <p:font typeface="Calibri" panose="020F0502020204030204" pitchFamily="34" charset="0"/>
      <p:regular r:id="rId47"/>
      <p:bold r:id="rId48"/>
      <p:italic r:id="rId49"/>
      <p:boldItalic r:id="rId50"/>
    </p:embeddedFont>
    <p:embeddedFont>
      <p:font typeface="Halant" pitchFamily="2" charset="77"/>
      <p:bold r:id="rId51"/>
    </p:embeddedFont>
    <p:embeddedFont>
      <p:font typeface="Open Sans" panose="020B0606030504020204" pitchFamily="34" charset="0"/>
      <p:regular r:id="rId52"/>
      <p:bold r:id="rId53"/>
      <p:italic r:id="rId54"/>
      <p:boldItalic r:id="rId55"/>
    </p:embeddedFont>
    <p:embeddedFont>
      <p:font typeface="Open Sans ExtraBold" panose="020B0606030504020204" pitchFamily="34" charset="0"/>
      <p:bold r:id="rId56"/>
      <p:italic r:id="rId57"/>
      <p:boldItalic r:id="rId58"/>
    </p:embeddedFont>
    <p:embeddedFont>
      <p:font typeface="Open Sans Light" panose="020B0306030504020204" pitchFamily="3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65"/>
  </p:normalViewPr>
  <p:slideViewPr>
    <p:cSldViewPr snapToGrid="0">
      <p:cViewPr varScale="1">
        <p:scale>
          <a:sx n="71" d="100"/>
          <a:sy n="71" d="100"/>
        </p:scale>
        <p:origin x="760" y="1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p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p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p3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p3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p3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9" name="Google Shape;229;p3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7" name="Google Shape;237;p3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p3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 name="Google Shape;258;p3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p3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 name="Google Shape;274;p3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2" name="Google Shape;282;p4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3" name="Google Shape;293;p4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p4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1" name="Google Shape;311;p4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0" name="Google Shape;320;p4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28cc797e76_0_4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128cc797e76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28cc797e76_0_5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28cc797e76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28cc797e76_0_6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128cc797e76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28cc797e76_0_6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128cc797e76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p4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5" name="Google Shape;365;p4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3" name="Google Shape;373;p4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p4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28cc797e76_0_7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28cc797e7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28cc797e76_0_7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128cc797e76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28cc797e76_0_8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28cc797e7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7" name="Google Shape;407;p5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29.jp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30.jp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1.jp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32.jp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a:stretch/>
        </p:blipFill>
        <p:spPr>
          <a:xfrm rot="-5624184">
            <a:off x="10964046" y="-3000608"/>
            <a:ext cx="9054625" cy="8058616"/>
          </a:xfrm>
          <a:prstGeom prst="rect">
            <a:avLst/>
          </a:prstGeom>
          <a:noFill/>
          <a:ln>
            <a:noFill/>
          </a:ln>
        </p:spPr>
      </p:pic>
      <p:pic>
        <p:nvPicPr>
          <p:cNvPr id="85" name="Google Shape;85;p13"/>
          <p:cNvPicPr preferRelativeResize="0"/>
          <p:nvPr/>
        </p:nvPicPr>
        <p:blipFill rotWithShape="1">
          <a:blip r:embed="rId4">
            <a:alphaModFix/>
          </a:blip>
          <a:srcRect/>
          <a:stretch/>
        </p:blipFill>
        <p:spPr>
          <a:xfrm rot="-2700000">
            <a:off x="-486408" y="7822736"/>
            <a:ext cx="3030215" cy="2871129"/>
          </a:xfrm>
          <a:prstGeom prst="rect">
            <a:avLst/>
          </a:prstGeom>
          <a:noFill/>
          <a:ln>
            <a:noFill/>
          </a:ln>
        </p:spPr>
      </p:pic>
      <p:grpSp>
        <p:nvGrpSpPr>
          <p:cNvPr id="86" name="Google Shape;86;p13"/>
          <p:cNvGrpSpPr/>
          <p:nvPr/>
        </p:nvGrpSpPr>
        <p:grpSpPr>
          <a:xfrm>
            <a:off x="650675" y="462175"/>
            <a:ext cx="10723950" cy="7988266"/>
            <a:chOff x="-4" y="-2822751"/>
            <a:chExt cx="14298600" cy="10651022"/>
          </a:xfrm>
        </p:grpSpPr>
        <p:sp>
          <p:nvSpPr>
            <p:cNvPr id="87" name="Google Shape;87;p13"/>
            <p:cNvSpPr txBox="1"/>
            <p:nvPr/>
          </p:nvSpPr>
          <p:spPr>
            <a:xfrm>
              <a:off x="0" y="6778106"/>
              <a:ext cx="9499197" cy="1050165"/>
            </a:xfrm>
            <a:prstGeom prst="rect">
              <a:avLst/>
            </a:prstGeom>
            <a:noFill/>
            <a:ln>
              <a:noFill/>
            </a:ln>
          </p:spPr>
          <p:txBody>
            <a:bodyPr spcFirstLastPara="1" wrap="square" lIns="0" tIns="0" rIns="0" bIns="0" anchor="t" anchorCtr="0">
              <a:spAutoFit/>
            </a:bodyPr>
            <a:lstStyle/>
            <a:p>
              <a:pPr marL="0" marR="0" lvl="0" indent="0" algn="l" rtl="0">
                <a:lnSpc>
                  <a:spcPct val="37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88" name="Google Shape;88;p13"/>
            <p:cNvSpPr txBox="1"/>
            <p:nvPr/>
          </p:nvSpPr>
          <p:spPr>
            <a:xfrm>
              <a:off x="-4" y="-2822751"/>
              <a:ext cx="14298600" cy="7178700"/>
            </a:xfrm>
            <a:prstGeom prst="rect">
              <a:avLst/>
            </a:prstGeom>
            <a:noFill/>
            <a:ln>
              <a:noFill/>
            </a:ln>
          </p:spPr>
          <p:txBody>
            <a:bodyPr spcFirstLastPara="1" wrap="square" lIns="0" tIns="0" rIns="0" bIns="0" anchor="t" anchorCtr="0">
              <a:spAutoFit/>
            </a:bodyPr>
            <a:lstStyle/>
            <a:p>
              <a:pPr marL="0" marR="0" lvl="0" indent="0" algn="l" rtl="0">
                <a:lnSpc>
                  <a:spcPct val="118001"/>
                </a:lnSpc>
                <a:spcBef>
                  <a:spcPts val="0"/>
                </a:spcBef>
                <a:spcAft>
                  <a:spcPts val="0"/>
                </a:spcAft>
                <a:buNone/>
              </a:pPr>
              <a:r>
                <a:rPr lang="en-US" sz="10410"/>
                <a:t>CHATBOT FOR HEALTH AWARENESS</a:t>
              </a:r>
              <a:endParaRPr/>
            </a:p>
          </p:txBody>
        </p:sp>
      </p:grpSp>
      <p:grpSp>
        <p:nvGrpSpPr>
          <p:cNvPr id="89" name="Google Shape;89;p13"/>
          <p:cNvGrpSpPr/>
          <p:nvPr/>
        </p:nvGrpSpPr>
        <p:grpSpPr>
          <a:xfrm>
            <a:off x="9218549" y="6212150"/>
            <a:ext cx="9390028" cy="5124870"/>
            <a:chOff x="0" y="9525"/>
            <a:chExt cx="13530300" cy="6833160"/>
          </a:xfrm>
        </p:grpSpPr>
        <p:sp>
          <p:nvSpPr>
            <p:cNvPr id="90" name="Google Shape;90;p13"/>
            <p:cNvSpPr txBox="1"/>
            <p:nvPr/>
          </p:nvSpPr>
          <p:spPr>
            <a:xfrm>
              <a:off x="12" y="1289113"/>
              <a:ext cx="13235100" cy="5553572"/>
            </a:xfrm>
            <a:prstGeom prst="rect">
              <a:avLst/>
            </a:prstGeom>
            <a:noFill/>
            <a:ln>
              <a:noFill/>
            </a:ln>
          </p:spPr>
          <p:txBody>
            <a:bodyPr spcFirstLastPara="1" wrap="square" lIns="0" tIns="0" rIns="0" bIns="0" anchor="t" anchorCtr="0">
              <a:spAutoFit/>
            </a:bodyPr>
            <a:lstStyle/>
            <a:p>
              <a:pPr marL="0" marR="0" lvl="0" indent="0" algn="l" rtl="0">
                <a:lnSpc>
                  <a:spcPct val="140015"/>
                </a:lnSpc>
                <a:spcBef>
                  <a:spcPts val="0"/>
                </a:spcBef>
                <a:spcAft>
                  <a:spcPts val="0"/>
                </a:spcAft>
                <a:buNone/>
              </a:pPr>
              <a:r>
                <a:rPr lang="en-US" sz="3766" b="1" dirty="0" err="1">
                  <a:solidFill>
                    <a:srgbClr val="581270"/>
                  </a:solidFill>
                  <a:latin typeface="Halant"/>
                  <a:ea typeface="Halant"/>
                  <a:cs typeface="Halant"/>
                  <a:sym typeface="Halant"/>
                </a:rPr>
                <a:t>Vanimireddy</a:t>
              </a:r>
              <a:r>
                <a:rPr lang="en-US" sz="3766" b="1" dirty="0">
                  <a:solidFill>
                    <a:srgbClr val="581270"/>
                  </a:solidFill>
                  <a:latin typeface="Halant"/>
                  <a:ea typeface="Halant"/>
                  <a:cs typeface="Halant"/>
                  <a:sym typeface="Halant"/>
                </a:rPr>
                <a:t> Ram Teja(19241A1257)</a:t>
              </a:r>
              <a:endParaRPr dirty="0"/>
            </a:p>
            <a:p>
              <a:pPr marL="0" marR="0" lvl="0" indent="0" algn="l" rtl="0">
                <a:lnSpc>
                  <a:spcPct val="140015"/>
                </a:lnSpc>
                <a:spcBef>
                  <a:spcPts val="0"/>
                </a:spcBef>
                <a:spcAft>
                  <a:spcPts val="0"/>
                </a:spcAft>
                <a:buNone/>
              </a:pPr>
              <a:r>
                <a:rPr lang="en-US" sz="3766" b="1" dirty="0">
                  <a:solidFill>
                    <a:srgbClr val="581270"/>
                  </a:solidFill>
                  <a:latin typeface="Halant"/>
                  <a:ea typeface="Halant"/>
                  <a:cs typeface="Halant"/>
                  <a:sym typeface="Halant"/>
                </a:rPr>
                <a:t>Sridhar Reddy </a:t>
              </a:r>
              <a:r>
                <a:rPr lang="en-US" sz="3766" b="1" dirty="0" err="1">
                  <a:solidFill>
                    <a:srgbClr val="581270"/>
                  </a:solidFill>
                  <a:latin typeface="Halant"/>
                  <a:ea typeface="Halant"/>
                  <a:cs typeface="Halant"/>
                  <a:sym typeface="Halant"/>
                </a:rPr>
                <a:t>Eguram</a:t>
              </a:r>
              <a:r>
                <a:rPr lang="en-US" sz="3766" b="1" dirty="0">
                  <a:solidFill>
                    <a:srgbClr val="581270"/>
                  </a:solidFill>
                  <a:latin typeface="Halant"/>
                  <a:ea typeface="Halant"/>
                  <a:cs typeface="Halant"/>
                  <a:sym typeface="Halant"/>
                </a:rPr>
                <a:t>(19241A05V1)</a:t>
              </a:r>
              <a:endParaRPr dirty="0"/>
            </a:p>
            <a:p>
              <a:pPr marL="0" lvl="0" indent="0" algn="l" rtl="0">
                <a:lnSpc>
                  <a:spcPct val="150000"/>
                </a:lnSpc>
                <a:spcBef>
                  <a:spcPts val="0"/>
                </a:spcBef>
                <a:spcAft>
                  <a:spcPts val="0"/>
                </a:spcAft>
                <a:buClr>
                  <a:schemeClr val="dk1"/>
                </a:buClr>
                <a:buSzPts val="1100"/>
                <a:buFont typeface="Arial"/>
                <a:buNone/>
              </a:pPr>
              <a:r>
                <a:rPr lang="en-US" sz="3750" b="1" dirty="0" err="1">
                  <a:solidFill>
                    <a:srgbClr val="581270"/>
                  </a:solidFill>
                  <a:highlight>
                    <a:srgbClr val="FFFFFF"/>
                  </a:highlight>
                  <a:latin typeface="Times New Roman"/>
                  <a:ea typeface="Times New Roman"/>
                  <a:cs typeface="Times New Roman"/>
                  <a:sym typeface="Times New Roman"/>
                </a:rPr>
                <a:t>Nenavath</a:t>
              </a:r>
              <a:r>
                <a:rPr lang="en-US" sz="3750" b="1" dirty="0">
                  <a:solidFill>
                    <a:srgbClr val="581270"/>
                  </a:solidFill>
                  <a:highlight>
                    <a:srgbClr val="FFFFFF"/>
                  </a:highlight>
                  <a:latin typeface="Times New Roman"/>
                  <a:ea typeface="Times New Roman"/>
                  <a:cs typeface="Times New Roman"/>
                  <a:sym typeface="Times New Roman"/>
                </a:rPr>
                <a:t> Anil Nayak(19241A1237)</a:t>
              </a:r>
              <a:endParaRPr sz="3750" b="1" dirty="0">
                <a:solidFill>
                  <a:srgbClr val="581270"/>
                </a:solidFill>
              </a:endParaRPr>
            </a:p>
            <a:p>
              <a:pPr marL="0" lvl="0" indent="0" algn="l" rtl="0">
                <a:lnSpc>
                  <a:spcPct val="150000"/>
                </a:lnSpc>
                <a:spcBef>
                  <a:spcPts val="0"/>
                </a:spcBef>
                <a:spcAft>
                  <a:spcPts val="0"/>
                </a:spcAft>
                <a:buClr>
                  <a:schemeClr val="dk1"/>
                </a:buClr>
                <a:buSzPts val="1100"/>
                <a:buFont typeface="Arial"/>
                <a:buNone/>
              </a:pPr>
              <a:r>
                <a:rPr lang="en-US" sz="3750" b="1" dirty="0" err="1">
                  <a:solidFill>
                    <a:srgbClr val="581270"/>
                  </a:solidFill>
                  <a:highlight>
                    <a:srgbClr val="FFFFFF"/>
                  </a:highlight>
                  <a:latin typeface="Times New Roman"/>
                  <a:ea typeface="Times New Roman"/>
                  <a:cs typeface="Times New Roman"/>
                  <a:sym typeface="Times New Roman"/>
                </a:rPr>
                <a:t>G.T.Srinivasa</a:t>
              </a:r>
              <a:r>
                <a:rPr lang="en-US" sz="3750" b="1" dirty="0">
                  <a:solidFill>
                    <a:srgbClr val="581270"/>
                  </a:solidFill>
                  <a:highlight>
                    <a:srgbClr val="FFFFFF"/>
                  </a:highlight>
                  <a:latin typeface="Times New Roman"/>
                  <a:ea typeface="Times New Roman"/>
                  <a:cs typeface="Times New Roman"/>
                  <a:sym typeface="Times New Roman"/>
                </a:rPr>
                <a:t> Rao(18241A1220)</a:t>
              </a:r>
              <a:endParaRPr sz="3750" b="1" dirty="0">
                <a:solidFill>
                  <a:srgbClr val="581270"/>
                </a:solidFill>
              </a:endParaRPr>
            </a:p>
            <a:p>
              <a:pPr marL="0" marR="0" lvl="0" indent="0" algn="l" rtl="0">
                <a:lnSpc>
                  <a:spcPct val="140015"/>
                </a:lnSpc>
                <a:spcBef>
                  <a:spcPts val="0"/>
                </a:spcBef>
                <a:spcAft>
                  <a:spcPts val="0"/>
                </a:spcAft>
                <a:buNone/>
              </a:pPr>
              <a:endParaRPr sz="3766" b="1" i="0" u="none" strike="noStrike" cap="none" dirty="0">
                <a:solidFill>
                  <a:srgbClr val="581270"/>
                </a:solidFill>
                <a:latin typeface="Halant"/>
                <a:ea typeface="Halant"/>
                <a:cs typeface="Halant"/>
                <a:sym typeface="Halant"/>
              </a:endParaRPr>
            </a:p>
          </p:txBody>
        </p:sp>
        <p:sp>
          <p:nvSpPr>
            <p:cNvPr id="91" name="Google Shape;91;p13"/>
            <p:cNvSpPr txBox="1"/>
            <p:nvPr/>
          </p:nvSpPr>
          <p:spPr>
            <a:xfrm>
              <a:off x="0" y="9525"/>
              <a:ext cx="13530300" cy="1029900"/>
            </a:xfrm>
            <a:prstGeom prst="rect">
              <a:avLst/>
            </a:prstGeom>
            <a:noFill/>
            <a:ln>
              <a:noFill/>
            </a:ln>
          </p:spPr>
          <p:txBody>
            <a:bodyPr spcFirstLastPara="1" wrap="square" lIns="0" tIns="0" rIns="0" bIns="0" anchor="t" anchorCtr="0">
              <a:spAutoFit/>
            </a:bodyPr>
            <a:lstStyle/>
            <a:p>
              <a:pPr marL="0" marR="0" lvl="0" indent="0" algn="l" rtl="0">
                <a:lnSpc>
                  <a:spcPct val="117995"/>
                </a:lnSpc>
                <a:spcBef>
                  <a:spcPts val="0"/>
                </a:spcBef>
                <a:spcAft>
                  <a:spcPts val="0"/>
                </a:spcAft>
                <a:buNone/>
              </a:pPr>
              <a:r>
                <a:rPr lang="en-US" sz="5018" b="0" i="0" u="none" strike="noStrike" cap="none">
                  <a:solidFill>
                    <a:srgbClr val="920C7C"/>
                  </a:solidFill>
                  <a:latin typeface="Arial"/>
                  <a:ea typeface="Arial"/>
                  <a:cs typeface="Arial"/>
                  <a:sym typeface="Arial"/>
                </a:rPr>
                <a:t>Mentor : </a:t>
              </a:r>
              <a:r>
                <a:rPr lang="en-US" sz="5018">
                  <a:solidFill>
                    <a:srgbClr val="920C7C"/>
                  </a:solidFill>
                </a:rPr>
                <a:t>Dr.Y.SriLalitha</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10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22"/>
          <p:cNvPicPr preferRelativeResize="0"/>
          <p:nvPr/>
        </p:nvPicPr>
        <p:blipFill rotWithShape="1">
          <a:blip r:embed="rId3">
            <a:alphaModFix/>
          </a:blip>
          <a:srcRect/>
          <a:stretch/>
        </p:blipFill>
        <p:spPr>
          <a:xfrm rot="-2715962">
            <a:off x="17221968" y="-532505"/>
            <a:ext cx="2809566" cy="2662064"/>
          </a:xfrm>
          <a:prstGeom prst="rect">
            <a:avLst/>
          </a:prstGeom>
          <a:noFill/>
          <a:ln>
            <a:noFill/>
          </a:ln>
        </p:spPr>
      </p:pic>
      <p:pic>
        <p:nvPicPr>
          <p:cNvPr id="162" name="Google Shape;162;p22"/>
          <p:cNvPicPr preferRelativeResize="0"/>
          <p:nvPr/>
        </p:nvPicPr>
        <p:blipFill rotWithShape="1">
          <a:blip r:embed="rId4">
            <a:alphaModFix/>
          </a:blip>
          <a:srcRect l="2622" r="2622"/>
          <a:stretch/>
        </p:blipFill>
        <p:spPr>
          <a:xfrm rot="4264436">
            <a:off x="749998" y="6902051"/>
            <a:ext cx="4841773" cy="5915828"/>
          </a:xfrm>
          <a:prstGeom prst="rect">
            <a:avLst/>
          </a:prstGeom>
          <a:noFill/>
          <a:ln>
            <a:noFill/>
          </a:ln>
        </p:spPr>
      </p:pic>
      <p:pic>
        <p:nvPicPr>
          <p:cNvPr id="163" name="Google Shape;163;p22"/>
          <p:cNvPicPr preferRelativeResize="0"/>
          <p:nvPr/>
        </p:nvPicPr>
        <p:blipFill>
          <a:blip r:embed="rId5">
            <a:alphaModFix/>
          </a:blip>
          <a:stretch>
            <a:fillRect/>
          </a:stretch>
        </p:blipFill>
        <p:spPr>
          <a:xfrm>
            <a:off x="273325" y="1096600"/>
            <a:ext cx="17045600" cy="6367025"/>
          </a:xfrm>
          <a:prstGeom prst="rect">
            <a:avLst/>
          </a:prstGeom>
          <a:noFill/>
          <a:ln>
            <a:noFill/>
          </a:ln>
        </p:spPr>
      </p:pic>
      <p:sp>
        <p:nvSpPr>
          <p:cNvPr id="164" name="Google Shape;164;p22"/>
          <p:cNvSpPr txBox="1"/>
          <p:nvPr/>
        </p:nvSpPr>
        <p:spPr>
          <a:xfrm>
            <a:off x="3553250" y="7280425"/>
            <a:ext cx="11007900" cy="7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350">
                <a:latin typeface="Calibri"/>
                <a:ea typeface="Calibri"/>
                <a:cs typeface="Calibri"/>
                <a:sym typeface="Calibri"/>
              </a:rPr>
              <a:t>System Architecture of retrieval-based short text conversation</a:t>
            </a:r>
            <a:endParaRPr sz="335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168"/>
        <p:cNvGrpSpPr/>
        <p:nvPr/>
      </p:nvGrpSpPr>
      <p:grpSpPr>
        <a:xfrm>
          <a:off x="0" y="0"/>
          <a:ext cx="0" cy="0"/>
          <a:chOff x="0" y="0"/>
          <a:chExt cx="0" cy="0"/>
        </a:xfrm>
      </p:grpSpPr>
      <p:pic>
        <p:nvPicPr>
          <p:cNvPr id="169" name="Google Shape;169;p23"/>
          <p:cNvPicPr preferRelativeResize="0"/>
          <p:nvPr/>
        </p:nvPicPr>
        <p:blipFill rotWithShape="1">
          <a:blip r:embed="rId3">
            <a:alphaModFix/>
          </a:blip>
          <a:srcRect/>
          <a:stretch/>
        </p:blipFill>
        <p:spPr>
          <a:xfrm>
            <a:off x="5146123" y="1355511"/>
            <a:ext cx="7995755" cy="7575978"/>
          </a:xfrm>
          <a:prstGeom prst="rect">
            <a:avLst/>
          </a:prstGeom>
          <a:noFill/>
          <a:ln>
            <a:noFill/>
          </a:ln>
        </p:spPr>
      </p:pic>
      <p:pic>
        <p:nvPicPr>
          <p:cNvPr id="170" name="Google Shape;170;p23"/>
          <p:cNvPicPr preferRelativeResize="0"/>
          <p:nvPr/>
        </p:nvPicPr>
        <p:blipFill rotWithShape="1">
          <a:blip r:embed="rId4">
            <a:alphaModFix/>
          </a:blip>
          <a:srcRect/>
          <a:stretch/>
        </p:blipFill>
        <p:spPr>
          <a:xfrm rot="-5033790">
            <a:off x="-3142758" y="5113384"/>
            <a:ext cx="7336933" cy="6529870"/>
          </a:xfrm>
          <a:prstGeom prst="rect">
            <a:avLst/>
          </a:prstGeom>
          <a:noFill/>
          <a:ln>
            <a:noFill/>
          </a:ln>
        </p:spPr>
      </p:pic>
      <p:sp>
        <p:nvSpPr>
          <p:cNvPr id="171" name="Google Shape;171;p23"/>
          <p:cNvSpPr txBox="1"/>
          <p:nvPr/>
        </p:nvSpPr>
        <p:spPr>
          <a:xfrm>
            <a:off x="3861293" y="4620107"/>
            <a:ext cx="10565414" cy="1056311"/>
          </a:xfrm>
          <a:prstGeom prst="rect">
            <a:avLst/>
          </a:prstGeom>
          <a:noFill/>
          <a:ln>
            <a:noFill/>
          </a:ln>
        </p:spPr>
        <p:txBody>
          <a:bodyPr spcFirstLastPara="1" wrap="square" lIns="0" tIns="0" rIns="0" bIns="0" anchor="t" anchorCtr="0">
            <a:spAutoFit/>
          </a:bodyPr>
          <a:lstStyle/>
          <a:p>
            <a:pPr marL="0" marR="0" lvl="0" indent="0" algn="ctr" rtl="0">
              <a:lnSpc>
                <a:spcPct val="118000"/>
              </a:lnSpc>
              <a:spcBef>
                <a:spcPts val="0"/>
              </a:spcBef>
              <a:spcAft>
                <a:spcPts val="0"/>
              </a:spcAft>
              <a:buNone/>
            </a:pPr>
            <a:r>
              <a:rPr lang="en-US" sz="7072" b="0" i="0" u="none" strike="noStrike" cap="none">
                <a:solidFill>
                  <a:srgbClr val="FFFFFF"/>
                </a:solidFill>
                <a:latin typeface="Arial"/>
                <a:ea typeface="Arial"/>
                <a:cs typeface="Arial"/>
                <a:sym typeface="Arial"/>
              </a:rPr>
              <a:t>Software Requirements</a:t>
            </a:r>
            <a:endParaRPr/>
          </a:p>
        </p:txBody>
      </p:sp>
      <p:pic>
        <p:nvPicPr>
          <p:cNvPr id="172" name="Google Shape;172;p23"/>
          <p:cNvPicPr preferRelativeResize="0"/>
          <p:nvPr/>
        </p:nvPicPr>
        <p:blipFill rotWithShape="1">
          <a:blip r:embed="rId5">
            <a:alphaModFix/>
          </a:blip>
          <a:srcRect/>
          <a:stretch/>
        </p:blipFill>
        <p:spPr>
          <a:xfrm rot="-447366">
            <a:off x="12955621" y="-916530"/>
            <a:ext cx="4068454" cy="3890459"/>
          </a:xfrm>
          <a:prstGeom prst="rect">
            <a:avLst/>
          </a:prstGeom>
          <a:noFill/>
          <a:ln>
            <a:noFill/>
          </a:ln>
        </p:spPr>
      </p:pic>
      <p:pic>
        <p:nvPicPr>
          <p:cNvPr id="173" name="Google Shape;173;p23"/>
          <p:cNvPicPr preferRelativeResize="0"/>
          <p:nvPr/>
        </p:nvPicPr>
        <p:blipFill rotWithShape="1">
          <a:blip r:embed="rId5">
            <a:alphaModFix/>
          </a:blip>
          <a:srcRect/>
          <a:stretch/>
        </p:blipFill>
        <p:spPr>
          <a:xfrm rot="-447366">
            <a:off x="17494525" y="9179016"/>
            <a:ext cx="4068454" cy="389045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4"/>
          <p:cNvPicPr preferRelativeResize="0"/>
          <p:nvPr/>
        </p:nvPicPr>
        <p:blipFill rotWithShape="1">
          <a:blip r:embed="rId3">
            <a:alphaModFix/>
          </a:blip>
          <a:srcRect/>
          <a:stretch/>
        </p:blipFill>
        <p:spPr>
          <a:xfrm rot="-2715964">
            <a:off x="14738915" y="1647805"/>
            <a:ext cx="1844500" cy="1747664"/>
          </a:xfrm>
          <a:prstGeom prst="rect">
            <a:avLst/>
          </a:prstGeom>
          <a:noFill/>
          <a:ln>
            <a:noFill/>
          </a:ln>
        </p:spPr>
      </p:pic>
      <p:pic>
        <p:nvPicPr>
          <p:cNvPr id="179" name="Google Shape;179;p24"/>
          <p:cNvPicPr preferRelativeResize="0"/>
          <p:nvPr/>
        </p:nvPicPr>
        <p:blipFill rotWithShape="1">
          <a:blip r:embed="rId4">
            <a:alphaModFix/>
          </a:blip>
          <a:srcRect/>
          <a:stretch/>
        </p:blipFill>
        <p:spPr>
          <a:xfrm rot="-3378125">
            <a:off x="15307098" y="-1097460"/>
            <a:ext cx="4943405" cy="5723190"/>
          </a:xfrm>
          <a:prstGeom prst="rect">
            <a:avLst/>
          </a:prstGeom>
          <a:noFill/>
          <a:ln>
            <a:noFill/>
          </a:ln>
        </p:spPr>
      </p:pic>
      <p:sp>
        <p:nvSpPr>
          <p:cNvPr id="180" name="Google Shape;180;p24"/>
          <p:cNvSpPr txBox="1"/>
          <p:nvPr/>
        </p:nvSpPr>
        <p:spPr>
          <a:xfrm>
            <a:off x="310386" y="1260994"/>
            <a:ext cx="13641300" cy="2758200"/>
          </a:xfrm>
          <a:prstGeom prst="rect">
            <a:avLst/>
          </a:prstGeom>
          <a:noFill/>
          <a:ln>
            <a:noFill/>
          </a:ln>
        </p:spPr>
        <p:txBody>
          <a:bodyPr spcFirstLastPara="1" wrap="square" lIns="0" tIns="0" rIns="0" bIns="0" anchor="t" anchorCtr="0">
            <a:spAutoFit/>
          </a:bodyPr>
          <a:lstStyle/>
          <a:p>
            <a:pPr marL="0" marR="0" lvl="0" indent="0" algn="l" rtl="0">
              <a:lnSpc>
                <a:spcPct val="229444"/>
              </a:lnSpc>
              <a:spcBef>
                <a:spcPts val="0"/>
              </a:spcBef>
              <a:spcAft>
                <a:spcPts val="0"/>
              </a:spcAft>
              <a:buNone/>
            </a:pPr>
            <a:endParaRPr sz="1800" b="0" i="0" u="none" strike="noStrike" cap="none">
              <a:solidFill>
                <a:schemeClr val="dk1"/>
              </a:solidFill>
              <a:latin typeface="Calibri"/>
              <a:ea typeface="Calibri"/>
              <a:cs typeface="Calibri"/>
              <a:sym typeface="Calibri"/>
            </a:endParaRPr>
          </a:p>
          <a:p>
            <a:pPr marL="755651" marR="0" lvl="1" indent="-377825" algn="l" rtl="0">
              <a:lnSpc>
                <a:spcPct val="117999"/>
              </a:lnSpc>
              <a:spcBef>
                <a:spcPts val="0"/>
              </a:spcBef>
              <a:spcAft>
                <a:spcPts val="0"/>
              </a:spcAft>
              <a:buClr>
                <a:srgbClr val="000000"/>
              </a:buClr>
              <a:buSzPts val="3500"/>
              <a:buFont typeface="Arial"/>
              <a:buChar char="•"/>
            </a:pPr>
            <a:r>
              <a:rPr lang="en-US" sz="3500" b="0" i="0" u="none" strike="noStrike" cap="none">
                <a:solidFill>
                  <a:srgbClr val="000000"/>
                </a:solidFill>
                <a:latin typeface="Open Sans Light"/>
                <a:ea typeface="Open Sans Light"/>
                <a:cs typeface="Open Sans Light"/>
                <a:sym typeface="Open Sans Light"/>
              </a:rPr>
              <a:t>Language               </a:t>
            </a:r>
            <a:r>
              <a:rPr lang="en-US" sz="3500" b="1" i="0" u="none" strike="noStrike" cap="none">
                <a:solidFill>
                  <a:srgbClr val="000000"/>
                </a:solidFill>
                <a:latin typeface="Open Sans"/>
                <a:ea typeface="Open Sans"/>
                <a:cs typeface="Open Sans"/>
                <a:sym typeface="Open Sans"/>
              </a:rPr>
              <a:t>:</a:t>
            </a:r>
            <a:r>
              <a:rPr lang="en-US" sz="3500" b="0" i="0" u="none" strike="noStrike" cap="none">
                <a:solidFill>
                  <a:srgbClr val="000000"/>
                </a:solidFill>
                <a:latin typeface="Open Sans Light"/>
                <a:ea typeface="Open Sans Light"/>
                <a:cs typeface="Open Sans Light"/>
                <a:sym typeface="Open Sans Light"/>
              </a:rPr>
              <a:t>Python version 3.7 </a:t>
            </a:r>
            <a:endParaRPr/>
          </a:p>
          <a:p>
            <a:pPr marL="755651" marR="0" lvl="1" indent="-377825" algn="l" rtl="0">
              <a:lnSpc>
                <a:spcPct val="117999"/>
              </a:lnSpc>
              <a:spcBef>
                <a:spcPts val="0"/>
              </a:spcBef>
              <a:spcAft>
                <a:spcPts val="0"/>
              </a:spcAft>
              <a:buClr>
                <a:srgbClr val="000000"/>
              </a:buClr>
              <a:buSzPts val="3500"/>
              <a:buFont typeface="Arial"/>
              <a:buChar char="•"/>
            </a:pPr>
            <a:r>
              <a:rPr lang="en-US" sz="3500" b="0" i="0" u="none" strike="noStrike" cap="none">
                <a:solidFill>
                  <a:srgbClr val="000000"/>
                </a:solidFill>
                <a:latin typeface="Open Sans Light"/>
                <a:ea typeface="Open Sans Light"/>
                <a:cs typeface="Open Sans Light"/>
                <a:sym typeface="Open Sans Light"/>
              </a:rPr>
              <a:t>Source                    :Dataset from kaggle, </a:t>
            </a:r>
            <a:r>
              <a:rPr lang="en-US" sz="3500">
                <a:latin typeface="Open Sans Light"/>
                <a:ea typeface="Open Sans Light"/>
                <a:cs typeface="Open Sans Light"/>
                <a:sym typeface="Open Sans Light"/>
              </a:rPr>
              <a:t>Github</a:t>
            </a:r>
            <a:r>
              <a:rPr lang="en-US" sz="3500" b="0" i="0" u="none" strike="noStrike" cap="none">
                <a:solidFill>
                  <a:srgbClr val="000000"/>
                </a:solidFill>
                <a:latin typeface="Open Sans Light"/>
                <a:ea typeface="Open Sans Light"/>
                <a:cs typeface="Open Sans Light"/>
                <a:sym typeface="Open Sans Light"/>
              </a:rPr>
              <a:t> </a:t>
            </a:r>
            <a:endParaRPr/>
          </a:p>
          <a:p>
            <a:pPr marL="755651" marR="0" lvl="1" indent="-377825" algn="l" rtl="0">
              <a:lnSpc>
                <a:spcPct val="117999"/>
              </a:lnSpc>
              <a:spcBef>
                <a:spcPts val="0"/>
              </a:spcBef>
              <a:spcAft>
                <a:spcPts val="0"/>
              </a:spcAft>
              <a:buClr>
                <a:srgbClr val="000000"/>
              </a:buClr>
              <a:buSzPts val="3500"/>
              <a:buFont typeface="Arial"/>
              <a:buChar char="•"/>
            </a:pPr>
            <a:r>
              <a:rPr lang="en-US" sz="3500" b="0" i="0" u="none" strike="noStrike" cap="none">
                <a:solidFill>
                  <a:srgbClr val="000000"/>
                </a:solidFill>
                <a:latin typeface="Open Sans Light"/>
                <a:ea typeface="Open Sans Light"/>
                <a:cs typeface="Open Sans Light"/>
                <a:sym typeface="Open Sans Light"/>
              </a:rPr>
              <a:t>IDE                          : Google Collab/Jupyter Notebook</a:t>
            </a:r>
            <a:endParaRPr/>
          </a:p>
          <a:p>
            <a:pPr marL="914400" marR="0" lvl="0" indent="0" algn="l" rtl="0">
              <a:lnSpc>
                <a:spcPct val="117999"/>
              </a:lnSpc>
              <a:spcBef>
                <a:spcPts val="0"/>
              </a:spcBef>
              <a:spcAft>
                <a:spcPts val="0"/>
              </a:spcAft>
              <a:buNone/>
            </a:pPr>
            <a:endParaRPr/>
          </a:p>
        </p:txBody>
      </p:sp>
      <p:sp>
        <p:nvSpPr>
          <p:cNvPr id="181" name="Google Shape;181;p24"/>
          <p:cNvSpPr txBox="1"/>
          <p:nvPr/>
        </p:nvSpPr>
        <p:spPr>
          <a:xfrm>
            <a:off x="310386" y="5101307"/>
            <a:ext cx="10020000" cy="643500"/>
          </a:xfrm>
          <a:prstGeom prst="rect">
            <a:avLst/>
          </a:prstGeom>
          <a:noFill/>
          <a:ln>
            <a:noFill/>
          </a:ln>
        </p:spPr>
        <p:txBody>
          <a:bodyPr spcFirstLastPara="1" wrap="square" lIns="0" tIns="0" rIns="0" bIns="0" anchor="t" anchorCtr="0">
            <a:spAutoFit/>
          </a:bodyPr>
          <a:lstStyle/>
          <a:p>
            <a:pPr marL="0" marR="0" lvl="0" indent="0" algn="l" rtl="0">
              <a:lnSpc>
                <a:spcPct val="117990"/>
              </a:lnSpc>
              <a:spcBef>
                <a:spcPts val="0"/>
              </a:spcBef>
              <a:spcAft>
                <a:spcPts val="0"/>
              </a:spcAft>
              <a:buNone/>
            </a:pPr>
            <a:r>
              <a:rPr lang="en-US" sz="4180" b="1">
                <a:latin typeface="Open Sans"/>
                <a:ea typeface="Open Sans"/>
                <a:cs typeface="Open Sans"/>
                <a:sym typeface="Open Sans"/>
              </a:rPr>
              <a:t>HardWare Requirements </a:t>
            </a:r>
            <a:r>
              <a:rPr lang="en-US" sz="4180" b="1" i="0" u="none" strike="noStrike" cap="none">
                <a:solidFill>
                  <a:srgbClr val="000000"/>
                </a:solidFill>
                <a:latin typeface="Open Sans"/>
                <a:ea typeface="Open Sans"/>
                <a:cs typeface="Open Sans"/>
                <a:sym typeface="Open Sans"/>
              </a:rPr>
              <a:t>:</a:t>
            </a:r>
            <a:endParaRPr/>
          </a:p>
        </p:txBody>
      </p:sp>
      <p:sp>
        <p:nvSpPr>
          <p:cNvPr id="182" name="Google Shape;182;p24"/>
          <p:cNvSpPr txBox="1"/>
          <p:nvPr/>
        </p:nvSpPr>
        <p:spPr>
          <a:xfrm>
            <a:off x="310375" y="5625550"/>
            <a:ext cx="13641300" cy="3081600"/>
          </a:xfrm>
          <a:prstGeom prst="rect">
            <a:avLst/>
          </a:prstGeom>
          <a:noFill/>
          <a:ln>
            <a:noFill/>
          </a:ln>
        </p:spPr>
        <p:txBody>
          <a:bodyPr spcFirstLastPara="1" wrap="square" lIns="0" tIns="0" rIns="0" bIns="0" anchor="t" anchorCtr="0">
            <a:spAutoFit/>
          </a:bodyPr>
          <a:lstStyle/>
          <a:p>
            <a:pPr marL="0" lvl="0" indent="0" algn="l" rtl="0">
              <a:lnSpc>
                <a:spcPct val="229444"/>
              </a:lnSpc>
              <a:spcBef>
                <a:spcPts val="0"/>
              </a:spcBef>
              <a:spcAft>
                <a:spcPts val="0"/>
              </a:spcAft>
              <a:buNone/>
            </a:pPr>
            <a:endParaRPr sz="1800">
              <a:solidFill>
                <a:schemeClr val="dk1"/>
              </a:solidFill>
              <a:latin typeface="Calibri"/>
              <a:ea typeface="Calibri"/>
              <a:cs typeface="Calibri"/>
              <a:sym typeface="Calibri"/>
            </a:endParaRPr>
          </a:p>
          <a:p>
            <a:pPr marL="755651" lvl="1" indent="-377825" algn="l" rtl="0">
              <a:lnSpc>
                <a:spcPct val="118000"/>
              </a:lnSpc>
              <a:spcBef>
                <a:spcPts val="0"/>
              </a:spcBef>
              <a:spcAft>
                <a:spcPts val="0"/>
              </a:spcAft>
              <a:buClr>
                <a:schemeClr val="dk1"/>
              </a:buClr>
              <a:buSzPts val="3500"/>
              <a:buChar char="•"/>
            </a:pPr>
            <a:r>
              <a:rPr lang="en-US" sz="3500">
                <a:solidFill>
                  <a:schemeClr val="dk1"/>
                </a:solidFill>
                <a:latin typeface="Open Sans Light"/>
                <a:ea typeface="Open Sans Light"/>
                <a:cs typeface="Open Sans Light"/>
                <a:sym typeface="Open Sans Light"/>
              </a:rPr>
              <a:t>Operating System</a:t>
            </a:r>
            <a:r>
              <a:rPr lang="en-US" sz="3500" b="1">
                <a:solidFill>
                  <a:schemeClr val="dk1"/>
                </a:solidFill>
                <a:latin typeface="Open Sans"/>
                <a:ea typeface="Open Sans"/>
                <a:cs typeface="Open Sans"/>
                <a:sym typeface="Open Sans"/>
              </a:rPr>
              <a:t>                </a:t>
            </a:r>
            <a:r>
              <a:rPr lang="en-US" sz="3500">
                <a:solidFill>
                  <a:schemeClr val="dk1"/>
                </a:solidFill>
                <a:latin typeface="Open Sans Light"/>
                <a:ea typeface="Open Sans Light"/>
                <a:cs typeface="Open Sans Light"/>
                <a:sym typeface="Open Sans Light"/>
              </a:rPr>
              <a:t>: Windows 7,Mac, Linux</a:t>
            </a:r>
            <a:endParaRPr>
              <a:solidFill>
                <a:schemeClr val="dk1"/>
              </a:solidFill>
            </a:endParaRPr>
          </a:p>
          <a:p>
            <a:pPr marL="755651" lvl="1" indent="-377825" algn="l" rtl="0">
              <a:lnSpc>
                <a:spcPct val="118000"/>
              </a:lnSpc>
              <a:spcBef>
                <a:spcPts val="0"/>
              </a:spcBef>
              <a:spcAft>
                <a:spcPts val="0"/>
              </a:spcAft>
              <a:buClr>
                <a:schemeClr val="dk1"/>
              </a:buClr>
              <a:buSzPts val="3500"/>
              <a:buChar char="•"/>
            </a:pPr>
            <a:r>
              <a:rPr lang="en-US" sz="3500">
                <a:solidFill>
                  <a:schemeClr val="dk1"/>
                </a:solidFill>
                <a:latin typeface="Open Sans Light"/>
                <a:ea typeface="Open Sans Light"/>
                <a:cs typeface="Open Sans Light"/>
                <a:sym typeface="Open Sans Light"/>
              </a:rPr>
              <a:t>Processor                             : intel core i3 or above</a:t>
            </a:r>
            <a:endParaRPr>
              <a:solidFill>
                <a:schemeClr val="dk1"/>
              </a:solidFill>
            </a:endParaRPr>
          </a:p>
          <a:p>
            <a:pPr marL="755651" lvl="1" indent="-377825" algn="l" rtl="0">
              <a:lnSpc>
                <a:spcPct val="118000"/>
              </a:lnSpc>
              <a:spcBef>
                <a:spcPts val="0"/>
              </a:spcBef>
              <a:spcAft>
                <a:spcPts val="0"/>
              </a:spcAft>
              <a:buClr>
                <a:schemeClr val="dk1"/>
              </a:buClr>
              <a:buSzPts val="3500"/>
              <a:buChar char="•"/>
            </a:pPr>
            <a:r>
              <a:rPr lang="en-US" sz="3500">
                <a:solidFill>
                  <a:schemeClr val="dk1"/>
                </a:solidFill>
                <a:latin typeface="Open Sans Light"/>
                <a:ea typeface="Open Sans Light"/>
                <a:cs typeface="Open Sans Light"/>
                <a:sym typeface="Open Sans Light"/>
              </a:rPr>
              <a:t>Hard disk                              : 512 GB or above</a:t>
            </a:r>
            <a:endParaRPr>
              <a:solidFill>
                <a:schemeClr val="dk1"/>
              </a:solidFill>
            </a:endParaRPr>
          </a:p>
          <a:p>
            <a:pPr marL="755651" lvl="1" indent="-377825" algn="l" rtl="0">
              <a:lnSpc>
                <a:spcPct val="118000"/>
              </a:lnSpc>
              <a:spcBef>
                <a:spcPts val="0"/>
              </a:spcBef>
              <a:spcAft>
                <a:spcPts val="0"/>
              </a:spcAft>
              <a:buClr>
                <a:schemeClr val="dk1"/>
              </a:buClr>
              <a:buSzPts val="3500"/>
              <a:buChar char="•"/>
            </a:pPr>
            <a:r>
              <a:rPr lang="en-US" sz="3500">
                <a:solidFill>
                  <a:schemeClr val="dk1"/>
                </a:solidFill>
                <a:latin typeface="Open Sans Light"/>
                <a:ea typeface="Open Sans Light"/>
                <a:cs typeface="Open Sans Light"/>
                <a:sym typeface="Open Sans Light"/>
              </a:rPr>
              <a:t>RAM                                       : 4GB  or above </a:t>
            </a:r>
            <a:endParaRPr sz="3500" b="1">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186"/>
        <p:cNvGrpSpPr/>
        <p:nvPr/>
      </p:nvGrpSpPr>
      <p:grpSpPr>
        <a:xfrm>
          <a:off x="0" y="0"/>
          <a:ext cx="0" cy="0"/>
          <a:chOff x="0" y="0"/>
          <a:chExt cx="0" cy="0"/>
        </a:xfrm>
      </p:grpSpPr>
      <p:pic>
        <p:nvPicPr>
          <p:cNvPr id="187" name="Google Shape;187;p25"/>
          <p:cNvPicPr preferRelativeResize="0"/>
          <p:nvPr/>
        </p:nvPicPr>
        <p:blipFill rotWithShape="1">
          <a:blip r:embed="rId3">
            <a:alphaModFix/>
          </a:blip>
          <a:srcRect/>
          <a:stretch/>
        </p:blipFill>
        <p:spPr>
          <a:xfrm>
            <a:off x="5146123" y="1355511"/>
            <a:ext cx="7995755" cy="7575978"/>
          </a:xfrm>
          <a:prstGeom prst="rect">
            <a:avLst/>
          </a:prstGeom>
          <a:noFill/>
          <a:ln>
            <a:noFill/>
          </a:ln>
        </p:spPr>
      </p:pic>
      <p:pic>
        <p:nvPicPr>
          <p:cNvPr id="188" name="Google Shape;188;p25"/>
          <p:cNvPicPr preferRelativeResize="0"/>
          <p:nvPr/>
        </p:nvPicPr>
        <p:blipFill rotWithShape="1">
          <a:blip r:embed="rId4">
            <a:alphaModFix/>
          </a:blip>
          <a:srcRect/>
          <a:stretch/>
        </p:blipFill>
        <p:spPr>
          <a:xfrm rot="-5033790">
            <a:off x="-3142758" y="5113384"/>
            <a:ext cx="7336933" cy="6529870"/>
          </a:xfrm>
          <a:prstGeom prst="rect">
            <a:avLst/>
          </a:prstGeom>
          <a:noFill/>
          <a:ln>
            <a:noFill/>
          </a:ln>
        </p:spPr>
      </p:pic>
      <p:sp>
        <p:nvSpPr>
          <p:cNvPr id="189" name="Google Shape;189;p25"/>
          <p:cNvSpPr txBox="1"/>
          <p:nvPr/>
        </p:nvSpPr>
        <p:spPr>
          <a:xfrm>
            <a:off x="3899393" y="4096171"/>
            <a:ext cx="10565414" cy="2104183"/>
          </a:xfrm>
          <a:prstGeom prst="rect">
            <a:avLst/>
          </a:prstGeom>
          <a:noFill/>
          <a:ln>
            <a:noFill/>
          </a:ln>
        </p:spPr>
        <p:txBody>
          <a:bodyPr spcFirstLastPara="1" wrap="square" lIns="0" tIns="0" rIns="0" bIns="0" anchor="t" anchorCtr="0">
            <a:spAutoFit/>
          </a:bodyPr>
          <a:lstStyle/>
          <a:p>
            <a:pPr marL="0" marR="0" lvl="0" indent="0" algn="ctr" rtl="0">
              <a:lnSpc>
                <a:spcPct val="118000"/>
              </a:lnSpc>
              <a:spcBef>
                <a:spcPts val="0"/>
              </a:spcBef>
              <a:spcAft>
                <a:spcPts val="0"/>
              </a:spcAft>
              <a:buNone/>
            </a:pPr>
            <a:r>
              <a:rPr lang="en-US" sz="7072" b="0" i="0" u="none" strike="noStrike" cap="none">
                <a:solidFill>
                  <a:srgbClr val="FFFFFF"/>
                </a:solidFill>
                <a:latin typeface="Arial"/>
                <a:ea typeface="Arial"/>
                <a:cs typeface="Arial"/>
                <a:sym typeface="Arial"/>
              </a:rPr>
              <a:t>UML Diagrams</a:t>
            </a:r>
            <a:endParaRPr/>
          </a:p>
          <a:p>
            <a:pPr marL="0" marR="0" lvl="0" indent="0" algn="ctr" rtl="0">
              <a:lnSpc>
                <a:spcPct val="118000"/>
              </a:lnSpc>
              <a:spcBef>
                <a:spcPts val="0"/>
              </a:spcBef>
              <a:spcAft>
                <a:spcPts val="0"/>
              </a:spcAft>
              <a:buNone/>
            </a:pPr>
            <a:endParaRPr sz="7072" b="0" i="0" u="none" strike="noStrike" cap="none">
              <a:solidFill>
                <a:srgbClr val="FFFFFF"/>
              </a:solidFill>
              <a:latin typeface="Arial"/>
              <a:ea typeface="Arial"/>
              <a:cs typeface="Arial"/>
              <a:sym typeface="Arial"/>
            </a:endParaRPr>
          </a:p>
        </p:txBody>
      </p:sp>
      <p:pic>
        <p:nvPicPr>
          <p:cNvPr id="190" name="Google Shape;190;p25"/>
          <p:cNvPicPr preferRelativeResize="0"/>
          <p:nvPr/>
        </p:nvPicPr>
        <p:blipFill rotWithShape="1">
          <a:blip r:embed="rId5">
            <a:alphaModFix/>
          </a:blip>
          <a:srcRect/>
          <a:stretch/>
        </p:blipFill>
        <p:spPr>
          <a:xfrm rot="-447366">
            <a:off x="12955621" y="-916530"/>
            <a:ext cx="4068454" cy="3890459"/>
          </a:xfrm>
          <a:prstGeom prst="rect">
            <a:avLst/>
          </a:prstGeom>
          <a:noFill/>
          <a:ln>
            <a:noFill/>
          </a:ln>
        </p:spPr>
      </p:pic>
      <p:pic>
        <p:nvPicPr>
          <p:cNvPr id="191" name="Google Shape;191;p25"/>
          <p:cNvPicPr preferRelativeResize="0"/>
          <p:nvPr/>
        </p:nvPicPr>
        <p:blipFill rotWithShape="1">
          <a:blip r:embed="rId5">
            <a:alphaModFix/>
          </a:blip>
          <a:srcRect/>
          <a:stretch/>
        </p:blipFill>
        <p:spPr>
          <a:xfrm rot="-447366">
            <a:off x="17494525" y="9179016"/>
            <a:ext cx="4068454" cy="389045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26"/>
          <p:cNvPicPr preferRelativeResize="0"/>
          <p:nvPr/>
        </p:nvPicPr>
        <p:blipFill rotWithShape="1">
          <a:blip r:embed="rId3">
            <a:alphaModFix/>
          </a:blip>
          <a:srcRect/>
          <a:stretch/>
        </p:blipFill>
        <p:spPr>
          <a:xfrm rot="-2715964">
            <a:off x="14738915" y="1647805"/>
            <a:ext cx="1844500" cy="1747664"/>
          </a:xfrm>
          <a:prstGeom prst="rect">
            <a:avLst/>
          </a:prstGeom>
          <a:noFill/>
          <a:ln>
            <a:noFill/>
          </a:ln>
        </p:spPr>
      </p:pic>
      <p:pic>
        <p:nvPicPr>
          <p:cNvPr id="197" name="Google Shape;197;p26"/>
          <p:cNvPicPr preferRelativeResize="0"/>
          <p:nvPr/>
        </p:nvPicPr>
        <p:blipFill rotWithShape="1">
          <a:blip r:embed="rId4">
            <a:alphaModFix/>
          </a:blip>
          <a:srcRect/>
          <a:stretch/>
        </p:blipFill>
        <p:spPr>
          <a:xfrm rot="-3378124">
            <a:off x="15307100" y="-1053885"/>
            <a:ext cx="4943405" cy="5723193"/>
          </a:xfrm>
          <a:prstGeom prst="rect">
            <a:avLst/>
          </a:prstGeom>
          <a:noFill/>
          <a:ln>
            <a:noFill/>
          </a:ln>
        </p:spPr>
      </p:pic>
      <p:sp>
        <p:nvSpPr>
          <p:cNvPr id="198" name="Google Shape;198;p26"/>
          <p:cNvSpPr txBox="1"/>
          <p:nvPr/>
        </p:nvSpPr>
        <p:spPr>
          <a:xfrm>
            <a:off x="243874" y="245987"/>
            <a:ext cx="10020103" cy="1245457"/>
          </a:xfrm>
          <a:prstGeom prst="rect">
            <a:avLst/>
          </a:prstGeom>
          <a:noFill/>
          <a:ln>
            <a:noFill/>
          </a:ln>
        </p:spPr>
        <p:txBody>
          <a:bodyPr spcFirstLastPara="1" wrap="square" lIns="0" tIns="0" rIns="0" bIns="0" anchor="t" anchorCtr="0">
            <a:spAutoFit/>
          </a:bodyPr>
          <a:lstStyle/>
          <a:p>
            <a:pPr marL="0" marR="0" lvl="0" indent="0" algn="l" rtl="0">
              <a:lnSpc>
                <a:spcPct val="117990"/>
              </a:lnSpc>
              <a:spcBef>
                <a:spcPts val="0"/>
              </a:spcBef>
              <a:spcAft>
                <a:spcPts val="0"/>
              </a:spcAft>
              <a:buNone/>
            </a:pPr>
            <a:r>
              <a:rPr lang="en-US" sz="4180" b="1" i="0" u="none" strike="noStrike" cap="none">
                <a:solidFill>
                  <a:srgbClr val="000000"/>
                </a:solidFill>
                <a:latin typeface="Open Sans"/>
                <a:ea typeface="Open Sans"/>
                <a:cs typeface="Open Sans"/>
                <a:sym typeface="Open Sans"/>
              </a:rPr>
              <a:t>Class Diagram</a:t>
            </a:r>
            <a:endParaRPr/>
          </a:p>
          <a:p>
            <a:pPr marL="0" marR="0" lvl="0" indent="0" algn="l" rtl="0">
              <a:lnSpc>
                <a:spcPct val="117990"/>
              </a:lnSpc>
              <a:spcBef>
                <a:spcPts val="0"/>
              </a:spcBef>
              <a:spcAft>
                <a:spcPts val="0"/>
              </a:spcAft>
              <a:buNone/>
            </a:pPr>
            <a:endParaRPr sz="4180" b="1" i="0" u="none" strike="noStrike" cap="none">
              <a:solidFill>
                <a:srgbClr val="000000"/>
              </a:solidFill>
              <a:latin typeface="Open Sans"/>
              <a:ea typeface="Open Sans"/>
              <a:cs typeface="Open Sans"/>
              <a:sym typeface="Open Sans"/>
            </a:endParaRPr>
          </a:p>
        </p:txBody>
      </p:sp>
      <p:pic>
        <p:nvPicPr>
          <p:cNvPr id="199" name="Google Shape;199;p26"/>
          <p:cNvPicPr preferRelativeResize="0"/>
          <p:nvPr/>
        </p:nvPicPr>
        <p:blipFill>
          <a:blip r:embed="rId5">
            <a:alphaModFix/>
          </a:blip>
          <a:stretch>
            <a:fillRect/>
          </a:stretch>
        </p:blipFill>
        <p:spPr>
          <a:xfrm>
            <a:off x="4572000" y="96425"/>
            <a:ext cx="9454700" cy="10094134"/>
          </a:xfrm>
          <a:prstGeom prst="rect">
            <a:avLst/>
          </a:prstGeom>
          <a:noFill/>
          <a:ln>
            <a:noFill/>
          </a:ln>
        </p:spPr>
      </p:pic>
      <p:pic>
        <p:nvPicPr>
          <p:cNvPr id="200" name="Google Shape;200;p26"/>
          <p:cNvPicPr preferRelativeResize="0"/>
          <p:nvPr/>
        </p:nvPicPr>
        <p:blipFill rotWithShape="1">
          <a:blip r:embed="rId4">
            <a:alphaModFix/>
          </a:blip>
          <a:srcRect/>
          <a:stretch/>
        </p:blipFill>
        <p:spPr>
          <a:xfrm rot="6092513">
            <a:off x="-1197975" y="6399664"/>
            <a:ext cx="4943404" cy="5723192"/>
          </a:xfrm>
          <a:prstGeom prst="rect">
            <a:avLst/>
          </a:prstGeom>
          <a:noFill/>
          <a:ln>
            <a:noFill/>
          </a:ln>
        </p:spPr>
      </p:pic>
      <p:pic>
        <p:nvPicPr>
          <p:cNvPr id="201" name="Google Shape;201;p26"/>
          <p:cNvPicPr preferRelativeResize="0"/>
          <p:nvPr/>
        </p:nvPicPr>
        <p:blipFill rotWithShape="1">
          <a:blip r:embed="rId3">
            <a:alphaModFix/>
          </a:blip>
          <a:srcRect/>
          <a:stretch/>
        </p:blipFill>
        <p:spPr>
          <a:xfrm rot="8868513">
            <a:off x="2076163" y="7139881"/>
            <a:ext cx="1844501" cy="174766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p27"/>
          <p:cNvPicPr preferRelativeResize="0"/>
          <p:nvPr/>
        </p:nvPicPr>
        <p:blipFill rotWithShape="1">
          <a:blip r:embed="rId3">
            <a:alphaModFix/>
          </a:blip>
          <a:srcRect/>
          <a:stretch/>
        </p:blipFill>
        <p:spPr>
          <a:xfrm rot="-2715964">
            <a:off x="14738915" y="1647805"/>
            <a:ext cx="1844500" cy="1747664"/>
          </a:xfrm>
          <a:prstGeom prst="rect">
            <a:avLst/>
          </a:prstGeom>
          <a:noFill/>
          <a:ln>
            <a:noFill/>
          </a:ln>
        </p:spPr>
      </p:pic>
      <p:pic>
        <p:nvPicPr>
          <p:cNvPr id="207" name="Google Shape;207;p27"/>
          <p:cNvPicPr preferRelativeResize="0"/>
          <p:nvPr/>
        </p:nvPicPr>
        <p:blipFill rotWithShape="1">
          <a:blip r:embed="rId4">
            <a:alphaModFix/>
          </a:blip>
          <a:srcRect/>
          <a:stretch/>
        </p:blipFill>
        <p:spPr>
          <a:xfrm rot="-3378125">
            <a:off x="15307098" y="-1097460"/>
            <a:ext cx="4943405" cy="5723190"/>
          </a:xfrm>
          <a:prstGeom prst="rect">
            <a:avLst/>
          </a:prstGeom>
          <a:noFill/>
          <a:ln>
            <a:noFill/>
          </a:ln>
        </p:spPr>
      </p:pic>
      <p:sp>
        <p:nvSpPr>
          <p:cNvPr id="208" name="Google Shape;208;p27"/>
          <p:cNvSpPr txBox="1"/>
          <p:nvPr/>
        </p:nvSpPr>
        <p:spPr>
          <a:xfrm>
            <a:off x="243874" y="245987"/>
            <a:ext cx="10020103" cy="1245457"/>
          </a:xfrm>
          <a:prstGeom prst="rect">
            <a:avLst/>
          </a:prstGeom>
          <a:noFill/>
          <a:ln>
            <a:noFill/>
          </a:ln>
        </p:spPr>
        <p:txBody>
          <a:bodyPr spcFirstLastPara="1" wrap="square" lIns="0" tIns="0" rIns="0" bIns="0" anchor="t" anchorCtr="0">
            <a:spAutoFit/>
          </a:bodyPr>
          <a:lstStyle/>
          <a:p>
            <a:pPr marL="0" marR="0" lvl="0" indent="0" algn="l" rtl="0">
              <a:lnSpc>
                <a:spcPct val="117990"/>
              </a:lnSpc>
              <a:spcBef>
                <a:spcPts val="0"/>
              </a:spcBef>
              <a:spcAft>
                <a:spcPts val="0"/>
              </a:spcAft>
              <a:buNone/>
            </a:pPr>
            <a:r>
              <a:rPr lang="en-US" sz="4180" b="1" i="0" u="none" strike="noStrike" cap="none">
                <a:solidFill>
                  <a:srgbClr val="000000"/>
                </a:solidFill>
                <a:latin typeface="Open Sans"/>
                <a:ea typeface="Open Sans"/>
                <a:cs typeface="Open Sans"/>
                <a:sym typeface="Open Sans"/>
              </a:rPr>
              <a:t>Use Case Diagram</a:t>
            </a:r>
            <a:endParaRPr/>
          </a:p>
          <a:p>
            <a:pPr marL="0" marR="0" lvl="0" indent="0" algn="l" rtl="0">
              <a:lnSpc>
                <a:spcPct val="117990"/>
              </a:lnSpc>
              <a:spcBef>
                <a:spcPts val="0"/>
              </a:spcBef>
              <a:spcAft>
                <a:spcPts val="0"/>
              </a:spcAft>
              <a:buNone/>
            </a:pPr>
            <a:endParaRPr sz="4180" b="1" i="0" u="none" strike="noStrike" cap="none">
              <a:solidFill>
                <a:srgbClr val="000000"/>
              </a:solidFill>
              <a:latin typeface="Open Sans"/>
              <a:ea typeface="Open Sans"/>
              <a:cs typeface="Open Sans"/>
              <a:sym typeface="Open Sans"/>
            </a:endParaRPr>
          </a:p>
        </p:txBody>
      </p:sp>
      <p:pic>
        <p:nvPicPr>
          <p:cNvPr id="209" name="Google Shape;209;p27"/>
          <p:cNvPicPr preferRelativeResize="0"/>
          <p:nvPr/>
        </p:nvPicPr>
        <p:blipFill>
          <a:blip r:embed="rId5">
            <a:alphaModFix/>
          </a:blip>
          <a:stretch>
            <a:fillRect/>
          </a:stretch>
        </p:blipFill>
        <p:spPr>
          <a:xfrm>
            <a:off x="2113925" y="1731204"/>
            <a:ext cx="12052500" cy="7989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28"/>
          <p:cNvPicPr preferRelativeResize="0"/>
          <p:nvPr/>
        </p:nvPicPr>
        <p:blipFill rotWithShape="1">
          <a:blip r:embed="rId3">
            <a:alphaModFix/>
          </a:blip>
          <a:srcRect/>
          <a:stretch/>
        </p:blipFill>
        <p:spPr>
          <a:xfrm rot="-2715964">
            <a:off x="14738915" y="1647805"/>
            <a:ext cx="1844500" cy="1747664"/>
          </a:xfrm>
          <a:prstGeom prst="rect">
            <a:avLst/>
          </a:prstGeom>
          <a:noFill/>
          <a:ln>
            <a:noFill/>
          </a:ln>
        </p:spPr>
      </p:pic>
      <p:pic>
        <p:nvPicPr>
          <p:cNvPr id="215" name="Google Shape;215;p28"/>
          <p:cNvPicPr preferRelativeResize="0"/>
          <p:nvPr/>
        </p:nvPicPr>
        <p:blipFill rotWithShape="1">
          <a:blip r:embed="rId4">
            <a:alphaModFix/>
          </a:blip>
          <a:srcRect/>
          <a:stretch/>
        </p:blipFill>
        <p:spPr>
          <a:xfrm rot="-3378125">
            <a:off x="15307098" y="-1097460"/>
            <a:ext cx="4943405" cy="5723190"/>
          </a:xfrm>
          <a:prstGeom prst="rect">
            <a:avLst/>
          </a:prstGeom>
          <a:noFill/>
          <a:ln>
            <a:noFill/>
          </a:ln>
        </p:spPr>
      </p:pic>
      <p:sp>
        <p:nvSpPr>
          <p:cNvPr id="216" name="Google Shape;216;p28"/>
          <p:cNvSpPr txBox="1"/>
          <p:nvPr/>
        </p:nvSpPr>
        <p:spPr>
          <a:xfrm>
            <a:off x="243874" y="245987"/>
            <a:ext cx="10020103" cy="1245457"/>
          </a:xfrm>
          <a:prstGeom prst="rect">
            <a:avLst/>
          </a:prstGeom>
          <a:noFill/>
          <a:ln>
            <a:noFill/>
          </a:ln>
        </p:spPr>
        <p:txBody>
          <a:bodyPr spcFirstLastPara="1" wrap="square" lIns="0" tIns="0" rIns="0" bIns="0" anchor="t" anchorCtr="0">
            <a:spAutoFit/>
          </a:bodyPr>
          <a:lstStyle/>
          <a:p>
            <a:pPr marL="0" marR="0" lvl="0" indent="0" algn="l" rtl="0">
              <a:lnSpc>
                <a:spcPct val="117990"/>
              </a:lnSpc>
              <a:spcBef>
                <a:spcPts val="0"/>
              </a:spcBef>
              <a:spcAft>
                <a:spcPts val="0"/>
              </a:spcAft>
              <a:buNone/>
            </a:pPr>
            <a:r>
              <a:rPr lang="en-US" sz="4180" b="1" i="0" u="none" strike="noStrike" cap="none">
                <a:solidFill>
                  <a:srgbClr val="000000"/>
                </a:solidFill>
                <a:latin typeface="Open Sans"/>
                <a:ea typeface="Open Sans"/>
                <a:cs typeface="Open Sans"/>
                <a:sym typeface="Open Sans"/>
              </a:rPr>
              <a:t>Sequence Diagram</a:t>
            </a:r>
            <a:endParaRPr/>
          </a:p>
          <a:p>
            <a:pPr marL="0" marR="0" lvl="0" indent="0" algn="l" rtl="0">
              <a:lnSpc>
                <a:spcPct val="117990"/>
              </a:lnSpc>
              <a:spcBef>
                <a:spcPts val="0"/>
              </a:spcBef>
              <a:spcAft>
                <a:spcPts val="0"/>
              </a:spcAft>
              <a:buNone/>
            </a:pPr>
            <a:endParaRPr sz="4180" b="1" i="0" u="none" strike="noStrike" cap="none">
              <a:solidFill>
                <a:srgbClr val="000000"/>
              </a:solidFill>
              <a:latin typeface="Open Sans"/>
              <a:ea typeface="Open Sans"/>
              <a:cs typeface="Open Sans"/>
              <a:sym typeface="Open Sans"/>
            </a:endParaRPr>
          </a:p>
        </p:txBody>
      </p:sp>
      <p:pic>
        <p:nvPicPr>
          <p:cNvPr id="217" name="Google Shape;217;p28"/>
          <p:cNvPicPr preferRelativeResize="0"/>
          <p:nvPr/>
        </p:nvPicPr>
        <p:blipFill>
          <a:blip r:embed="rId5">
            <a:alphaModFix/>
          </a:blip>
          <a:stretch>
            <a:fillRect/>
          </a:stretch>
        </p:blipFill>
        <p:spPr>
          <a:xfrm>
            <a:off x="243875" y="1120953"/>
            <a:ext cx="14430550" cy="874623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221"/>
        <p:cNvGrpSpPr/>
        <p:nvPr/>
      </p:nvGrpSpPr>
      <p:grpSpPr>
        <a:xfrm>
          <a:off x="0" y="0"/>
          <a:ext cx="0" cy="0"/>
          <a:chOff x="0" y="0"/>
          <a:chExt cx="0" cy="0"/>
        </a:xfrm>
      </p:grpSpPr>
      <p:pic>
        <p:nvPicPr>
          <p:cNvPr id="222" name="Google Shape;222;p29"/>
          <p:cNvPicPr preferRelativeResize="0"/>
          <p:nvPr/>
        </p:nvPicPr>
        <p:blipFill rotWithShape="1">
          <a:blip r:embed="rId3">
            <a:alphaModFix/>
          </a:blip>
          <a:srcRect/>
          <a:stretch/>
        </p:blipFill>
        <p:spPr>
          <a:xfrm>
            <a:off x="5146123" y="1355511"/>
            <a:ext cx="7995755" cy="7575978"/>
          </a:xfrm>
          <a:prstGeom prst="rect">
            <a:avLst/>
          </a:prstGeom>
          <a:noFill/>
          <a:ln>
            <a:noFill/>
          </a:ln>
        </p:spPr>
      </p:pic>
      <p:pic>
        <p:nvPicPr>
          <p:cNvPr id="223" name="Google Shape;223;p29"/>
          <p:cNvPicPr preferRelativeResize="0"/>
          <p:nvPr/>
        </p:nvPicPr>
        <p:blipFill rotWithShape="1">
          <a:blip r:embed="rId4">
            <a:alphaModFix/>
          </a:blip>
          <a:srcRect/>
          <a:stretch/>
        </p:blipFill>
        <p:spPr>
          <a:xfrm rot="-5033790">
            <a:off x="-3142758" y="5113384"/>
            <a:ext cx="7336933" cy="6529870"/>
          </a:xfrm>
          <a:prstGeom prst="rect">
            <a:avLst/>
          </a:prstGeom>
          <a:noFill/>
          <a:ln>
            <a:noFill/>
          </a:ln>
        </p:spPr>
      </p:pic>
      <p:sp>
        <p:nvSpPr>
          <p:cNvPr id="224" name="Google Shape;224;p29"/>
          <p:cNvSpPr txBox="1"/>
          <p:nvPr/>
        </p:nvSpPr>
        <p:spPr>
          <a:xfrm>
            <a:off x="3899393" y="4096171"/>
            <a:ext cx="10565414" cy="2104183"/>
          </a:xfrm>
          <a:prstGeom prst="rect">
            <a:avLst/>
          </a:prstGeom>
          <a:noFill/>
          <a:ln>
            <a:noFill/>
          </a:ln>
        </p:spPr>
        <p:txBody>
          <a:bodyPr spcFirstLastPara="1" wrap="square" lIns="0" tIns="0" rIns="0" bIns="0" anchor="t" anchorCtr="0">
            <a:spAutoFit/>
          </a:bodyPr>
          <a:lstStyle/>
          <a:p>
            <a:pPr marL="0" marR="0" lvl="0" indent="0" algn="ctr" rtl="0">
              <a:lnSpc>
                <a:spcPct val="118000"/>
              </a:lnSpc>
              <a:spcBef>
                <a:spcPts val="0"/>
              </a:spcBef>
              <a:spcAft>
                <a:spcPts val="0"/>
              </a:spcAft>
              <a:buNone/>
            </a:pPr>
            <a:r>
              <a:rPr lang="en-US" sz="7072" b="0" i="0" u="none" strike="noStrike" cap="none">
                <a:solidFill>
                  <a:srgbClr val="FFFFFF"/>
                </a:solidFill>
                <a:latin typeface="Arial"/>
                <a:ea typeface="Arial"/>
                <a:cs typeface="Arial"/>
                <a:sym typeface="Arial"/>
              </a:rPr>
              <a:t>Implementation</a:t>
            </a:r>
            <a:endParaRPr/>
          </a:p>
          <a:p>
            <a:pPr marL="0" marR="0" lvl="0" indent="0" algn="ctr" rtl="0">
              <a:lnSpc>
                <a:spcPct val="118000"/>
              </a:lnSpc>
              <a:spcBef>
                <a:spcPts val="0"/>
              </a:spcBef>
              <a:spcAft>
                <a:spcPts val="0"/>
              </a:spcAft>
              <a:buNone/>
            </a:pPr>
            <a:endParaRPr sz="7072" b="0" i="0" u="none" strike="noStrike" cap="none">
              <a:solidFill>
                <a:srgbClr val="FFFFFF"/>
              </a:solidFill>
              <a:latin typeface="Arial"/>
              <a:ea typeface="Arial"/>
              <a:cs typeface="Arial"/>
              <a:sym typeface="Arial"/>
            </a:endParaRPr>
          </a:p>
        </p:txBody>
      </p:sp>
      <p:pic>
        <p:nvPicPr>
          <p:cNvPr id="225" name="Google Shape;225;p29"/>
          <p:cNvPicPr preferRelativeResize="0"/>
          <p:nvPr/>
        </p:nvPicPr>
        <p:blipFill rotWithShape="1">
          <a:blip r:embed="rId5">
            <a:alphaModFix/>
          </a:blip>
          <a:srcRect/>
          <a:stretch/>
        </p:blipFill>
        <p:spPr>
          <a:xfrm rot="-447366">
            <a:off x="12955621" y="-916530"/>
            <a:ext cx="4068454" cy="3890459"/>
          </a:xfrm>
          <a:prstGeom prst="rect">
            <a:avLst/>
          </a:prstGeom>
          <a:noFill/>
          <a:ln>
            <a:noFill/>
          </a:ln>
        </p:spPr>
      </p:pic>
      <p:pic>
        <p:nvPicPr>
          <p:cNvPr id="226" name="Google Shape;226;p29"/>
          <p:cNvPicPr preferRelativeResize="0"/>
          <p:nvPr/>
        </p:nvPicPr>
        <p:blipFill rotWithShape="1">
          <a:blip r:embed="rId5">
            <a:alphaModFix/>
          </a:blip>
          <a:srcRect/>
          <a:stretch/>
        </p:blipFill>
        <p:spPr>
          <a:xfrm rot="-447366">
            <a:off x="17494525" y="9179016"/>
            <a:ext cx="4068454" cy="389045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p30"/>
          <p:cNvPicPr preferRelativeResize="0"/>
          <p:nvPr/>
        </p:nvPicPr>
        <p:blipFill rotWithShape="1">
          <a:blip r:embed="rId3">
            <a:alphaModFix/>
          </a:blip>
          <a:srcRect/>
          <a:stretch/>
        </p:blipFill>
        <p:spPr>
          <a:xfrm rot="-2715964">
            <a:off x="14738915" y="1647805"/>
            <a:ext cx="1844500" cy="1747664"/>
          </a:xfrm>
          <a:prstGeom prst="rect">
            <a:avLst/>
          </a:prstGeom>
          <a:noFill/>
          <a:ln>
            <a:noFill/>
          </a:ln>
        </p:spPr>
      </p:pic>
      <p:pic>
        <p:nvPicPr>
          <p:cNvPr id="232" name="Google Shape;232;p30"/>
          <p:cNvPicPr preferRelativeResize="0"/>
          <p:nvPr/>
        </p:nvPicPr>
        <p:blipFill rotWithShape="1">
          <a:blip r:embed="rId4">
            <a:alphaModFix/>
          </a:blip>
          <a:srcRect/>
          <a:stretch/>
        </p:blipFill>
        <p:spPr>
          <a:xfrm rot="-3378125">
            <a:off x="15307098" y="-1097460"/>
            <a:ext cx="4943405" cy="5723190"/>
          </a:xfrm>
          <a:prstGeom prst="rect">
            <a:avLst/>
          </a:prstGeom>
          <a:noFill/>
          <a:ln>
            <a:noFill/>
          </a:ln>
        </p:spPr>
      </p:pic>
      <p:sp>
        <p:nvSpPr>
          <p:cNvPr id="233" name="Google Shape;233;p30"/>
          <p:cNvSpPr txBox="1"/>
          <p:nvPr/>
        </p:nvSpPr>
        <p:spPr>
          <a:xfrm>
            <a:off x="174375" y="0"/>
            <a:ext cx="10020000" cy="1402500"/>
          </a:xfrm>
          <a:prstGeom prst="rect">
            <a:avLst/>
          </a:prstGeom>
          <a:noFill/>
          <a:ln>
            <a:noFill/>
          </a:ln>
        </p:spPr>
        <p:txBody>
          <a:bodyPr spcFirstLastPara="1" wrap="square" lIns="0" tIns="0" rIns="0" bIns="0" anchor="t" anchorCtr="0">
            <a:spAutoFit/>
          </a:bodyPr>
          <a:lstStyle/>
          <a:p>
            <a:pPr marL="0" marR="0" lvl="0" indent="0" algn="l" rtl="0">
              <a:lnSpc>
                <a:spcPct val="117990"/>
              </a:lnSpc>
              <a:spcBef>
                <a:spcPts val="0"/>
              </a:spcBef>
              <a:spcAft>
                <a:spcPts val="0"/>
              </a:spcAft>
              <a:buNone/>
            </a:pPr>
            <a:r>
              <a:rPr lang="en-US" sz="4180" b="1">
                <a:latin typeface="Open Sans"/>
                <a:ea typeface="Open Sans"/>
                <a:cs typeface="Open Sans"/>
                <a:sym typeface="Open Sans"/>
              </a:rPr>
              <a:t>                                                 DATASET</a:t>
            </a:r>
            <a:endParaRPr/>
          </a:p>
          <a:p>
            <a:pPr marL="0" marR="0" lvl="0" indent="0" algn="l" rtl="0">
              <a:lnSpc>
                <a:spcPct val="117990"/>
              </a:lnSpc>
              <a:spcBef>
                <a:spcPts val="0"/>
              </a:spcBef>
              <a:spcAft>
                <a:spcPts val="0"/>
              </a:spcAft>
              <a:buNone/>
            </a:pPr>
            <a:endParaRPr sz="4180" b="1" i="0" u="none" strike="noStrike" cap="none">
              <a:solidFill>
                <a:srgbClr val="000000"/>
              </a:solidFill>
              <a:latin typeface="Open Sans"/>
              <a:ea typeface="Open Sans"/>
              <a:cs typeface="Open Sans"/>
              <a:sym typeface="Open Sans"/>
            </a:endParaRPr>
          </a:p>
        </p:txBody>
      </p:sp>
      <p:pic>
        <p:nvPicPr>
          <p:cNvPr id="234" name="Google Shape;234;p30"/>
          <p:cNvPicPr preferRelativeResize="0"/>
          <p:nvPr/>
        </p:nvPicPr>
        <p:blipFill>
          <a:blip r:embed="rId5">
            <a:alphaModFix/>
          </a:blip>
          <a:stretch>
            <a:fillRect/>
          </a:stretch>
        </p:blipFill>
        <p:spPr>
          <a:xfrm>
            <a:off x="3726850" y="597950"/>
            <a:ext cx="7890225" cy="9689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239" name="Google Shape;239;p31"/>
          <p:cNvPicPr preferRelativeResize="0"/>
          <p:nvPr/>
        </p:nvPicPr>
        <p:blipFill rotWithShape="1">
          <a:blip r:embed="rId3">
            <a:alphaModFix/>
          </a:blip>
          <a:srcRect/>
          <a:stretch/>
        </p:blipFill>
        <p:spPr>
          <a:xfrm rot="-2715964">
            <a:off x="14738915" y="1647805"/>
            <a:ext cx="1844500" cy="1747664"/>
          </a:xfrm>
          <a:prstGeom prst="rect">
            <a:avLst/>
          </a:prstGeom>
          <a:noFill/>
          <a:ln>
            <a:noFill/>
          </a:ln>
        </p:spPr>
      </p:pic>
      <p:pic>
        <p:nvPicPr>
          <p:cNvPr id="240" name="Google Shape;240;p31"/>
          <p:cNvPicPr preferRelativeResize="0"/>
          <p:nvPr/>
        </p:nvPicPr>
        <p:blipFill rotWithShape="1">
          <a:blip r:embed="rId4">
            <a:alphaModFix/>
          </a:blip>
          <a:srcRect/>
          <a:stretch/>
        </p:blipFill>
        <p:spPr>
          <a:xfrm rot="-3378125">
            <a:off x="15307098" y="-1097460"/>
            <a:ext cx="4943405" cy="5723190"/>
          </a:xfrm>
          <a:prstGeom prst="rect">
            <a:avLst/>
          </a:prstGeom>
          <a:noFill/>
          <a:ln>
            <a:noFill/>
          </a:ln>
        </p:spPr>
      </p:pic>
      <p:sp>
        <p:nvSpPr>
          <p:cNvPr id="241" name="Google Shape;241;p31"/>
          <p:cNvSpPr txBox="1"/>
          <p:nvPr/>
        </p:nvSpPr>
        <p:spPr>
          <a:xfrm>
            <a:off x="-3661475" y="231025"/>
            <a:ext cx="13229400" cy="695400"/>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4517" b="1">
                <a:latin typeface="Open Sans ExtraBold"/>
                <a:ea typeface="Open Sans ExtraBold"/>
                <a:cs typeface="Open Sans ExtraBold"/>
                <a:sym typeface="Open Sans ExtraBold"/>
              </a:rPr>
              <a:t>TestSet Composition</a:t>
            </a:r>
            <a:r>
              <a:rPr lang="en-US" sz="4517" b="1" i="0" u="none" strike="noStrike" cap="none">
                <a:solidFill>
                  <a:srgbClr val="000000"/>
                </a:solidFill>
                <a:latin typeface="Open Sans ExtraBold"/>
                <a:ea typeface="Open Sans ExtraBold"/>
                <a:cs typeface="Open Sans ExtraBold"/>
                <a:sym typeface="Open Sans ExtraBold"/>
              </a:rPr>
              <a:t> </a:t>
            </a:r>
            <a:endParaRPr/>
          </a:p>
        </p:txBody>
      </p:sp>
      <p:pic>
        <p:nvPicPr>
          <p:cNvPr id="242" name="Google Shape;242;p31"/>
          <p:cNvPicPr preferRelativeResize="0"/>
          <p:nvPr/>
        </p:nvPicPr>
        <p:blipFill>
          <a:blip r:embed="rId5">
            <a:alphaModFix/>
          </a:blip>
          <a:stretch>
            <a:fillRect/>
          </a:stretch>
        </p:blipFill>
        <p:spPr>
          <a:xfrm>
            <a:off x="6253726" y="231025"/>
            <a:ext cx="8464574" cy="10055976"/>
          </a:xfrm>
          <a:prstGeom prst="rect">
            <a:avLst/>
          </a:prstGeom>
          <a:noFill/>
          <a:ln>
            <a:noFill/>
          </a:ln>
        </p:spPr>
      </p:pic>
      <p:pic>
        <p:nvPicPr>
          <p:cNvPr id="243" name="Google Shape;243;p31"/>
          <p:cNvPicPr preferRelativeResize="0"/>
          <p:nvPr/>
        </p:nvPicPr>
        <p:blipFill rotWithShape="1">
          <a:blip r:embed="rId4">
            <a:alphaModFix/>
          </a:blip>
          <a:srcRect/>
          <a:stretch/>
        </p:blipFill>
        <p:spPr>
          <a:xfrm rot="6176187">
            <a:off x="-1997875" y="6552262"/>
            <a:ext cx="4943403" cy="5723194"/>
          </a:xfrm>
          <a:prstGeom prst="rect">
            <a:avLst/>
          </a:prstGeom>
          <a:noFill/>
          <a:ln>
            <a:noFill/>
          </a:ln>
        </p:spPr>
      </p:pic>
      <p:pic>
        <p:nvPicPr>
          <p:cNvPr id="244" name="Google Shape;244;p31"/>
          <p:cNvPicPr preferRelativeResize="0"/>
          <p:nvPr/>
        </p:nvPicPr>
        <p:blipFill rotWithShape="1">
          <a:blip r:embed="rId3">
            <a:alphaModFix/>
          </a:blip>
          <a:srcRect/>
          <a:stretch/>
        </p:blipFill>
        <p:spPr>
          <a:xfrm rot="8099994">
            <a:off x="1493261" y="7444979"/>
            <a:ext cx="1844502" cy="174766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95"/>
        <p:cNvGrpSpPr/>
        <p:nvPr/>
      </p:nvGrpSpPr>
      <p:grpSpPr>
        <a:xfrm>
          <a:off x="0" y="0"/>
          <a:ext cx="0" cy="0"/>
          <a:chOff x="0" y="0"/>
          <a:chExt cx="0" cy="0"/>
        </a:xfrm>
      </p:grpSpPr>
      <p:pic>
        <p:nvPicPr>
          <p:cNvPr id="96" name="Google Shape;96;p14"/>
          <p:cNvPicPr preferRelativeResize="0"/>
          <p:nvPr/>
        </p:nvPicPr>
        <p:blipFill rotWithShape="1">
          <a:blip r:embed="rId3">
            <a:alphaModFix/>
          </a:blip>
          <a:srcRect/>
          <a:stretch/>
        </p:blipFill>
        <p:spPr>
          <a:xfrm>
            <a:off x="5146123" y="1355511"/>
            <a:ext cx="7995755" cy="7575978"/>
          </a:xfrm>
          <a:prstGeom prst="rect">
            <a:avLst/>
          </a:prstGeom>
          <a:noFill/>
          <a:ln>
            <a:noFill/>
          </a:ln>
        </p:spPr>
      </p:pic>
      <p:pic>
        <p:nvPicPr>
          <p:cNvPr id="97" name="Google Shape;97;p14"/>
          <p:cNvPicPr preferRelativeResize="0"/>
          <p:nvPr/>
        </p:nvPicPr>
        <p:blipFill rotWithShape="1">
          <a:blip r:embed="rId4">
            <a:alphaModFix/>
          </a:blip>
          <a:srcRect/>
          <a:stretch/>
        </p:blipFill>
        <p:spPr>
          <a:xfrm rot="-5033790">
            <a:off x="-3142758" y="5113384"/>
            <a:ext cx="7336933" cy="6529870"/>
          </a:xfrm>
          <a:prstGeom prst="rect">
            <a:avLst/>
          </a:prstGeom>
          <a:noFill/>
          <a:ln>
            <a:noFill/>
          </a:ln>
        </p:spPr>
      </p:pic>
      <p:sp>
        <p:nvSpPr>
          <p:cNvPr id="98" name="Google Shape;98;p14"/>
          <p:cNvSpPr txBox="1"/>
          <p:nvPr/>
        </p:nvSpPr>
        <p:spPr>
          <a:xfrm>
            <a:off x="3861293" y="4620107"/>
            <a:ext cx="12422789" cy="1056311"/>
          </a:xfrm>
          <a:prstGeom prst="rect">
            <a:avLst/>
          </a:prstGeom>
          <a:noFill/>
          <a:ln>
            <a:noFill/>
          </a:ln>
        </p:spPr>
        <p:txBody>
          <a:bodyPr spcFirstLastPara="1" wrap="square" lIns="0" tIns="0" rIns="0" bIns="0" anchor="t" anchorCtr="0">
            <a:spAutoFit/>
          </a:bodyPr>
          <a:lstStyle/>
          <a:p>
            <a:pPr marL="0" marR="0" lvl="0" indent="0" algn="ctr" rtl="0">
              <a:lnSpc>
                <a:spcPct val="118000"/>
              </a:lnSpc>
              <a:spcBef>
                <a:spcPts val="0"/>
              </a:spcBef>
              <a:spcAft>
                <a:spcPts val="0"/>
              </a:spcAft>
              <a:buNone/>
            </a:pPr>
            <a:r>
              <a:rPr lang="en-US" sz="7072" b="0" i="0" u="none" strike="noStrike" cap="none">
                <a:solidFill>
                  <a:srgbClr val="FFFFFF"/>
                </a:solidFill>
                <a:latin typeface="Arial"/>
                <a:ea typeface="Arial"/>
                <a:cs typeface="Arial"/>
                <a:sym typeface="Arial"/>
              </a:rPr>
              <a:t>ABSTRACT OF THE PROJECT</a:t>
            </a:r>
            <a:endParaRPr/>
          </a:p>
        </p:txBody>
      </p:sp>
      <p:pic>
        <p:nvPicPr>
          <p:cNvPr id="99" name="Google Shape;99;p14"/>
          <p:cNvPicPr preferRelativeResize="0"/>
          <p:nvPr/>
        </p:nvPicPr>
        <p:blipFill rotWithShape="1">
          <a:blip r:embed="rId5">
            <a:alphaModFix/>
          </a:blip>
          <a:srcRect/>
          <a:stretch/>
        </p:blipFill>
        <p:spPr>
          <a:xfrm rot="-447366">
            <a:off x="12955621" y="-916530"/>
            <a:ext cx="4068454" cy="3890459"/>
          </a:xfrm>
          <a:prstGeom prst="rect">
            <a:avLst/>
          </a:prstGeom>
          <a:noFill/>
          <a:ln>
            <a:noFill/>
          </a:ln>
        </p:spPr>
      </p:pic>
      <p:pic>
        <p:nvPicPr>
          <p:cNvPr id="100" name="Google Shape;100;p14"/>
          <p:cNvPicPr preferRelativeResize="0"/>
          <p:nvPr/>
        </p:nvPicPr>
        <p:blipFill rotWithShape="1">
          <a:blip r:embed="rId5">
            <a:alphaModFix/>
          </a:blip>
          <a:srcRect/>
          <a:stretch/>
        </p:blipFill>
        <p:spPr>
          <a:xfrm rot="-447366">
            <a:off x="17494525" y="9179016"/>
            <a:ext cx="4068454" cy="389045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Google Shape;249;p32"/>
          <p:cNvPicPr preferRelativeResize="0"/>
          <p:nvPr/>
        </p:nvPicPr>
        <p:blipFill rotWithShape="1">
          <a:blip r:embed="rId3">
            <a:alphaModFix/>
          </a:blip>
          <a:srcRect/>
          <a:stretch/>
        </p:blipFill>
        <p:spPr>
          <a:xfrm rot="-2715964">
            <a:off x="14738915" y="1647805"/>
            <a:ext cx="1844500" cy="1747664"/>
          </a:xfrm>
          <a:prstGeom prst="rect">
            <a:avLst/>
          </a:prstGeom>
          <a:noFill/>
          <a:ln>
            <a:noFill/>
          </a:ln>
        </p:spPr>
      </p:pic>
      <p:pic>
        <p:nvPicPr>
          <p:cNvPr id="250" name="Google Shape;250;p32"/>
          <p:cNvPicPr preferRelativeResize="0"/>
          <p:nvPr/>
        </p:nvPicPr>
        <p:blipFill rotWithShape="1">
          <a:blip r:embed="rId4">
            <a:alphaModFix/>
          </a:blip>
          <a:srcRect/>
          <a:stretch/>
        </p:blipFill>
        <p:spPr>
          <a:xfrm rot="-3378125">
            <a:off x="15307098" y="-1097460"/>
            <a:ext cx="4943405" cy="5723190"/>
          </a:xfrm>
          <a:prstGeom prst="rect">
            <a:avLst/>
          </a:prstGeom>
          <a:noFill/>
          <a:ln>
            <a:noFill/>
          </a:ln>
        </p:spPr>
      </p:pic>
      <p:sp>
        <p:nvSpPr>
          <p:cNvPr id="251" name="Google Shape;251;p32"/>
          <p:cNvSpPr txBox="1"/>
          <p:nvPr/>
        </p:nvSpPr>
        <p:spPr>
          <a:xfrm>
            <a:off x="239750" y="245975"/>
            <a:ext cx="7737000" cy="1402500"/>
          </a:xfrm>
          <a:prstGeom prst="rect">
            <a:avLst/>
          </a:prstGeom>
          <a:noFill/>
          <a:ln>
            <a:noFill/>
          </a:ln>
        </p:spPr>
        <p:txBody>
          <a:bodyPr spcFirstLastPara="1" wrap="square" lIns="0" tIns="0" rIns="0" bIns="0" anchor="t" anchorCtr="0">
            <a:spAutoFit/>
          </a:bodyPr>
          <a:lstStyle/>
          <a:p>
            <a:pPr marL="0" marR="0" lvl="0" indent="0" algn="l" rtl="0">
              <a:lnSpc>
                <a:spcPct val="117990"/>
              </a:lnSpc>
              <a:spcBef>
                <a:spcPts val="0"/>
              </a:spcBef>
              <a:spcAft>
                <a:spcPts val="0"/>
              </a:spcAft>
              <a:buNone/>
            </a:pPr>
            <a:r>
              <a:rPr lang="en-US" sz="4180" b="1" u="sng">
                <a:latin typeface="Open Sans"/>
                <a:ea typeface="Open Sans"/>
                <a:cs typeface="Open Sans"/>
                <a:sym typeface="Open Sans"/>
              </a:rPr>
              <a:t>Sample code for chatbot:</a:t>
            </a:r>
            <a:endParaRPr u="sng"/>
          </a:p>
          <a:p>
            <a:pPr marL="0" marR="0" lvl="0" indent="0" algn="l" rtl="0">
              <a:lnSpc>
                <a:spcPct val="117990"/>
              </a:lnSpc>
              <a:spcBef>
                <a:spcPts val="0"/>
              </a:spcBef>
              <a:spcAft>
                <a:spcPts val="0"/>
              </a:spcAft>
              <a:buNone/>
            </a:pPr>
            <a:endParaRPr sz="4180" b="1" i="0" u="none" strike="noStrike" cap="none">
              <a:solidFill>
                <a:srgbClr val="000000"/>
              </a:solidFill>
              <a:latin typeface="Open Sans"/>
              <a:ea typeface="Open Sans"/>
              <a:cs typeface="Open Sans"/>
              <a:sym typeface="Open Sans"/>
            </a:endParaRPr>
          </a:p>
        </p:txBody>
      </p:sp>
      <p:sp>
        <p:nvSpPr>
          <p:cNvPr id="252" name="Google Shape;252;p32"/>
          <p:cNvSpPr txBox="1"/>
          <p:nvPr/>
        </p:nvSpPr>
        <p:spPr>
          <a:xfrm>
            <a:off x="501275" y="1538700"/>
            <a:ext cx="125535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latin typeface="Calibri"/>
                <a:ea typeface="Calibri"/>
                <a:cs typeface="Calibri"/>
                <a:sym typeface="Calibri"/>
              </a:rPr>
              <a:t>Loading the dataset</a:t>
            </a:r>
            <a:endParaRPr sz="3000" b="1">
              <a:latin typeface="Calibri"/>
              <a:ea typeface="Calibri"/>
              <a:cs typeface="Calibri"/>
              <a:sym typeface="Calibri"/>
            </a:endParaRPr>
          </a:p>
        </p:txBody>
      </p:sp>
      <p:pic>
        <p:nvPicPr>
          <p:cNvPr id="253" name="Google Shape;253;p32"/>
          <p:cNvPicPr preferRelativeResize="0"/>
          <p:nvPr/>
        </p:nvPicPr>
        <p:blipFill>
          <a:blip r:embed="rId5">
            <a:alphaModFix/>
          </a:blip>
          <a:stretch>
            <a:fillRect/>
          </a:stretch>
        </p:blipFill>
        <p:spPr>
          <a:xfrm>
            <a:off x="239750" y="2336375"/>
            <a:ext cx="14233625" cy="1992025"/>
          </a:xfrm>
          <a:prstGeom prst="rect">
            <a:avLst/>
          </a:prstGeom>
          <a:noFill/>
          <a:ln>
            <a:noFill/>
          </a:ln>
        </p:spPr>
      </p:pic>
      <p:sp>
        <p:nvSpPr>
          <p:cNvPr id="254" name="Google Shape;254;p32"/>
          <p:cNvSpPr txBox="1"/>
          <p:nvPr/>
        </p:nvSpPr>
        <p:spPr>
          <a:xfrm>
            <a:off x="239750" y="4786075"/>
            <a:ext cx="134034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latin typeface="Calibri"/>
                <a:ea typeface="Calibri"/>
                <a:cs typeface="Calibri"/>
                <a:sym typeface="Calibri"/>
              </a:rPr>
              <a:t>Preprocessing the Dataset</a:t>
            </a:r>
            <a:endParaRPr sz="3000" b="1">
              <a:latin typeface="Calibri"/>
              <a:ea typeface="Calibri"/>
              <a:cs typeface="Calibri"/>
              <a:sym typeface="Calibri"/>
            </a:endParaRPr>
          </a:p>
        </p:txBody>
      </p:sp>
      <p:pic>
        <p:nvPicPr>
          <p:cNvPr id="255" name="Google Shape;255;p32"/>
          <p:cNvPicPr preferRelativeResize="0"/>
          <p:nvPr/>
        </p:nvPicPr>
        <p:blipFill>
          <a:blip r:embed="rId6">
            <a:alphaModFix/>
          </a:blip>
          <a:stretch>
            <a:fillRect/>
          </a:stretch>
        </p:blipFill>
        <p:spPr>
          <a:xfrm>
            <a:off x="0" y="5563200"/>
            <a:ext cx="18288001" cy="239697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pic>
        <p:nvPicPr>
          <p:cNvPr id="260" name="Google Shape;260;p33"/>
          <p:cNvPicPr preferRelativeResize="0"/>
          <p:nvPr/>
        </p:nvPicPr>
        <p:blipFill rotWithShape="1">
          <a:blip r:embed="rId3">
            <a:alphaModFix/>
          </a:blip>
          <a:srcRect/>
          <a:stretch/>
        </p:blipFill>
        <p:spPr>
          <a:xfrm rot="-2715964">
            <a:off x="15067200" y="1137537"/>
            <a:ext cx="1844500" cy="1747664"/>
          </a:xfrm>
          <a:prstGeom prst="rect">
            <a:avLst/>
          </a:prstGeom>
          <a:noFill/>
          <a:ln>
            <a:noFill/>
          </a:ln>
        </p:spPr>
      </p:pic>
      <p:pic>
        <p:nvPicPr>
          <p:cNvPr id="261" name="Google Shape;261;p33"/>
          <p:cNvPicPr preferRelativeResize="0"/>
          <p:nvPr/>
        </p:nvPicPr>
        <p:blipFill rotWithShape="1">
          <a:blip r:embed="rId4">
            <a:alphaModFix/>
          </a:blip>
          <a:srcRect/>
          <a:stretch/>
        </p:blipFill>
        <p:spPr>
          <a:xfrm rot="-3378125">
            <a:off x="15307098" y="-1097460"/>
            <a:ext cx="4943405" cy="5723190"/>
          </a:xfrm>
          <a:prstGeom prst="rect">
            <a:avLst/>
          </a:prstGeom>
          <a:noFill/>
          <a:ln>
            <a:noFill/>
          </a:ln>
        </p:spPr>
      </p:pic>
      <p:sp>
        <p:nvSpPr>
          <p:cNvPr id="262" name="Google Shape;262;p33"/>
          <p:cNvSpPr txBox="1"/>
          <p:nvPr/>
        </p:nvSpPr>
        <p:spPr>
          <a:xfrm>
            <a:off x="243874" y="245987"/>
            <a:ext cx="10020000" cy="643500"/>
          </a:xfrm>
          <a:prstGeom prst="rect">
            <a:avLst/>
          </a:prstGeom>
          <a:noFill/>
          <a:ln>
            <a:noFill/>
          </a:ln>
        </p:spPr>
        <p:txBody>
          <a:bodyPr spcFirstLastPara="1" wrap="square" lIns="0" tIns="0" rIns="0" bIns="0" anchor="t" anchorCtr="0">
            <a:spAutoFit/>
          </a:bodyPr>
          <a:lstStyle/>
          <a:p>
            <a:pPr marL="0" marR="0" lvl="0" indent="0" algn="l" rtl="0">
              <a:lnSpc>
                <a:spcPct val="117990"/>
              </a:lnSpc>
              <a:spcBef>
                <a:spcPts val="0"/>
              </a:spcBef>
              <a:spcAft>
                <a:spcPts val="0"/>
              </a:spcAft>
              <a:buNone/>
            </a:pPr>
            <a:endParaRPr sz="4180" b="1" i="0" u="none" strike="noStrike" cap="none">
              <a:solidFill>
                <a:srgbClr val="000000"/>
              </a:solidFill>
              <a:latin typeface="Open Sans"/>
              <a:ea typeface="Open Sans"/>
              <a:cs typeface="Open Sans"/>
              <a:sym typeface="Open Sans"/>
            </a:endParaRPr>
          </a:p>
        </p:txBody>
      </p:sp>
      <p:pic>
        <p:nvPicPr>
          <p:cNvPr id="263" name="Google Shape;263;p33"/>
          <p:cNvPicPr preferRelativeResize="0"/>
          <p:nvPr/>
        </p:nvPicPr>
        <p:blipFill>
          <a:blip r:embed="rId5">
            <a:alphaModFix/>
          </a:blip>
          <a:stretch>
            <a:fillRect/>
          </a:stretch>
        </p:blipFill>
        <p:spPr>
          <a:xfrm>
            <a:off x="1133150" y="499379"/>
            <a:ext cx="11976576" cy="9288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268" name="Google Shape;268;p34"/>
          <p:cNvPicPr preferRelativeResize="0"/>
          <p:nvPr/>
        </p:nvPicPr>
        <p:blipFill rotWithShape="1">
          <a:blip r:embed="rId3">
            <a:alphaModFix/>
          </a:blip>
          <a:srcRect/>
          <a:stretch/>
        </p:blipFill>
        <p:spPr>
          <a:xfrm rot="8099994">
            <a:off x="-1018514" y="8883579"/>
            <a:ext cx="1844502" cy="1747667"/>
          </a:xfrm>
          <a:prstGeom prst="rect">
            <a:avLst/>
          </a:prstGeom>
          <a:noFill/>
          <a:ln>
            <a:noFill/>
          </a:ln>
        </p:spPr>
      </p:pic>
      <p:pic>
        <p:nvPicPr>
          <p:cNvPr id="269" name="Google Shape;269;p34"/>
          <p:cNvPicPr preferRelativeResize="0"/>
          <p:nvPr/>
        </p:nvPicPr>
        <p:blipFill rotWithShape="1">
          <a:blip r:embed="rId4">
            <a:alphaModFix/>
          </a:blip>
          <a:srcRect/>
          <a:stretch/>
        </p:blipFill>
        <p:spPr>
          <a:xfrm rot="-3378124">
            <a:off x="15328875" y="-1141060"/>
            <a:ext cx="4943405" cy="5723193"/>
          </a:xfrm>
          <a:prstGeom prst="rect">
            <a:avLst/>
          </a:prstGeom>
          <a:noFill/>
          <a:ln>
            <a:noFill/>
          </a:ln>
        </p:spPr>
      </p:pic>
      <p:sp>
        <p:nvSpPr>
          <p:cNvPr id="270" name="Google Shape;270;p34"/>
          <p:cNvSpPr txBox="1"/>
          <p:nvPr/>
        </p:nvSpPr>
        <p:spPr>
          <a:xfrm>
            <a:off x="243874" y="245987"/>
            <a:ext cx="10020000" cy="461700"/>
          </a:xfrm>
          <a:prstGeom prst="rect">
            <a:avLst/>
          </a:prstGeom>
          <a:noFill/>
          <a:ln>
            <a:noFill/>
          </a:ln>
        </p:spPr>
        <p:txBody>
          <a:bodyPr spcFirstLastPara="1" wrap="square" lIns="0" tIns="0" rIns="0" bIns="0" anchor="t" anchorCtr="0">
            <a:spAutoFit/>
          </a:bodyPr>
          <a:lstStyle/>
          <a:p>
            <a:pPr marL="0" marR="0" lvl="0" indent="0" algn="l" rtl="0">
              <a:lnSpc>
                <a:spcPct val="117990"/>
              </a:lnSpc>
              <a:spcBef>
                <a:spcPts val="0"/>
              </a:spcBef>
              <a:spcAft>
                <a:spcPts val="0"/>
              </a:spcAft>
              <a:buNone/>
            </a:pPr>
            <a:r>
              <a:rPr lang="en-US" sz="3000" b="1"/>
              <a:t>Train the model:</a:t>
            </a:r>
            <a:endParaRPr sz="3000" b="1"/>
          </a:p>
        </p:txBody>
      </p:sp>
      <p:pic>
        <p:nvPicPr>
          <p:cNvPr id="271" name="Google Shape;271;p34"/>
          <p:cNvPicPr preferRelativeResize="0"/>
          <p:nvPr/>
        </p:nvPicPr>
        <p:blipFill>
          <a:blip r:embed="rId5">
            <a:alphaModFix/>
          </a:blip>
          <a:stretch>
            <a:fillRect/>
          </a:stretch>
        </p:blipFill>
        <p:spPr>
          <a:xfrm>
            <a:off x="243875" y="1285415"/>
            <a:ext cx="16367951" cy="6497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276" name="Google Shape;276;p35"/>
          <p:cNvPicPr preferRelativeResize="0"/>
          <p:nvPr/>
        </p:nvPicPr>
        <p:blipFill rotWithShape="1">
          <a:blip r:embed="rId3">
            <a:alphaModFix/>
          </a:blip>
          <a:srcRect/>
          <a:stretch/>
        </p:blipFill>
        <p:spPr>
          <a:xfrm rot="9287144">
            <a:off x="-626188" y="9036105"/>
            <a:ext cx="1844501" cy="1747665"/>
          </a:xfrm>
          <a:prstGeom prst="rect">
            <a:avLst/>
          </a:prstGeom>
          <a:noFill/>
          <a:ln>
            <a:noFill/>
          </a:ln>
        </p:spPr>
      </p:pic>
      <p:pic>
        <p:nvPicPr>
          <p:cNvPr id="277" name="Google Shape;277;p35"/>
          <p:cNvPicPr preferRelativeResize="0"/>
          <p:nvPr/>
        </p:nvPicPr>
        <p:blipFill rotWithShape="1">
          <a:blip r:embed="rId4">
            <a:alphaModFix/>
          </a:blip>
          <a:srcRect/>
          <a:stretch/>
        </p:blipFill>
        <p:spPr>
          <a:xfrm rot="1315070">
            <a:off x="16056225" y="6460163"/>
            <a:ext cx="4943403" cy="5723193"/>
          </a:xfrm>
          <a:prstGeom prst="rect">
            <a:avLst/>
          </a:prstGeom>
          <a:noFill/>
          <a:ln>
            <a:noFill/>
          </a:ln>
        </p:spPr>
      </p:pic>
      <p:sp>
        <p:nvSpPr>
          <p:cNvPr id="278" name="Google Shape;278;p35"/>
          <p:cNvSpPr txBox="1"/>
          <p:nvPr/>
        </p:nvSpPr>
        <p:spPr>
          <a:xfrm>
            <a:off x="244929" y="179574"/>
            <a:ext cx="12285600" cy="1402500"/>
          </a:xfrm>
          <a:prstGeom prst="rect">
            <a:avLst/>
          </a:prstGeom>
          <a:noFill/>
          <a:ln>
            <a:noFill/>
          </a:ln>
        </p:spPr>
        <p:txBody>
          <a:bodyPr spcFirstLastPara="1" wrap="square" lIns="0" tIns="0" rIns="0" bIns="0" anchor="t" anchorCtr="0">
            <a:spAutoFit/>
          </a:bodyPr>
          <a:lstStyle/>
          <a:p>
            <a:pPr marL="0" marR="0" lvl="0" indent="0" algn="l" rtl="0">
              <a:lnSpc>
                <a:spcPct val="117990"/>
              </a:lnSpc>
              <a:spcBef>
                <a:spcPts val="0"/>
              </a:spcBef>
              <a:spcAft>
                <a:spcPts val="0"/>
              </a:spcAft>
              <a:buNone/>
            </a:pPr>
            <a:r>
              <a:rPr lang="en-US" sz="4180" b="1">
                <a:latin typeface="Open Sans"/>
                <a:ea typeface="Open Sans"/>
                <a:cs typeface="Open Sans"/>
                <a:sym typeface="Open Sans"/>
              </a:rPr>
              <a:t>Predicting the Result:</a:t>
            </a:r>
            <a:r>
              <a:rPr lang="en-US" sz="4180" b="1" i="0" u="none" strike="noStrike" cap="none">
                <a:solidFill>
                  <a:srgbClr val="000000"/>
                </a:solidFill>
                <a:latin typeface="Open Sans"/>
                <a:ea typeface="Open Sans"/>
                <a:cs typeface="Open Sans"/>
                <a:sym typeface="Open Sans"/>
              </a:rPr>
              <a:t> </a:t>
            </a:r>
            <a:endParaRPr/>
          </a:p>
          <a:p>
            <a:pPr marL="0" marR="0" lvl="0" indent="0" algn="l" rtl="0">
              <a:lnSpc>
                <a:spcPct val="117990"/>
              </a:lnSpc>
              <a:spcBef>
                <a:spcPts val="0"/>
              </a:spcBef>
              <a:spcAft>
                <a:spcPts val="0"/>
              </a:spcAft>
              <a:buNone/>
            </a:pPr>
            <a:endParaRPr sz="4180" b="1" i="0" u="none" strike="noStrike" cap="none">
              <a:solidFill>
                <a:srgbClr val="000000"/>
              </a:solidFill>
              <a:latin typeface="Open Sans"/>
              <a:ea typeface="Open Sans"/>
              <a:cs typeface="Open Sans"/>
              <a:sym typeface="Open Sans"/>
            </a:endParaRPr>
          </a:p>
        </p:txBody>
      </p:sp>
      <p:pic>
        <p:nvPicPr>
          <p:cNvPr id="279" name="Google Shape;279;p35"/>
          <p:cNvPicPr preferRelativeResize="0"/>
          <p:nvPr/>
        </p:nvPicPr>
        <p:blipFill>
          <a:blip r:embed="rId5">
            <a:alphaModFix/>
          </a:blip>
          <a:stretch>
            <a:fillRect/>
          </a:stretch>
        </p:blipFill>
        <p:spPr>
          <a:xfrm>
            <a:off x="0" y="1735408"/>
            <a:ext cx="19085651" cy="46512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4" name="Google Shape;284;p36"/>
          <p:cNvPicPr preferRelativeResize="0"/>
          <p:nvPr/>
        </p:nvPicPr>
        <p:blipFill rotWithShape="1">
          <a:blip r:embed="rId3">
            <a:alphaModFix/>
          </a:blip>
          <a:srcRect/>
          <a:stretch/>
        </p:blipFill>
        <p:spPr>
          <a:xfrm rot="-2715964">
            <a:off x="15067200" y="1158235"/>
            <a:ext cx="1844500" cy="1747664"/>
          </a:xfrm>
          <a:prstGeom prst="rect">
            <a:avLst/>
          </a:prstGeom>
          <a:noFill/>
          <a:ln>
            <a:noFill/>
          </a:ln>
        </p:spPr>
      </p:pic>
      <p:pic>
        <p:nvPicPr>
          <p:cNvPr id="285" name="Google Shape;285;p36"/>
          <p:cNvPicPr preferRelativeResize="0"/>
          <p:nvPr/>
        </p:nvPicPr>
        <p:blipFill rotWithShape="1">
          <a:blip r:embed="rId4">
            <a:alphaModFix/>
          </a:blip>
          <a:srcRect/>
          <a:stretch/>
        </p:blipFill>
        <p:spPr>
          <a:xfrm rot="-3378125">
            <a:off x="15347919" y="-1015817"/>
            <a:ext cx="4943405" cy="5723190"/>
          </a:xfrm>
          <a:prstGeom prst="rect">
            <a:avLst/>
          </a:prstGeom>
          <a:noFill/>
          <a:ln>
            <a:noFill/>
          </a:ln>
        </p:spPr>
      </p:pic>
      <p:sp>
        <p:nvSpPr>
          <p:cNvPr id="286" name="Google Shape;286;p36"/>
          <p:cNvSpPr txBox="1"/>
          <p:nvPr/>
        </p:nvSpPr>
        <p:spPr>
          <a:xfrm>
            <a:off x="0" y="143934"/>
            <a:ext cx="10020000" cy="1402500"/>
          </a:xfrm>
          <a:prstGeom prst="rect">
            <a:avLst/>
          </a:prstGeom>
          <a:noFill/>
          <a:ln>
            <a:noFill/>
          </a:ln>
        </p:spPr>
        <p:txBody>
          <a:bodyPr spcFirstLastPara="1" wrap="square" lIns="0" tIns="0" rIns="0" bIns="0" anchor="t" anchorCtr="0">
            <a:spAutoFit/>
          </a:bodyPr>
          <a:lstStyle/>
          <a:p>
            <a:pPr marL="0" marR="0" lvl="0" indent="0" algn="l" rtl="0">
              <a:lnSpc>
                <a:spcPct val="117990"/>
              </a:lnSpc>
              <a:spcBef>
                <a:spcPts val="0"/>
              </a:spcBef>
              <a:spcAft>
                <a:spcPts val="0"/>
              </a:spcAft>
              <a:buNone/>
            </a:pPr>
            <a:r>
              <a:rPr lang="en-US" sz="4180" b="1">
                <a:latin typeface="Open Sans"/>
                <a:ea typeface="Open Sans"/>
                <a:cs typeface="Open Sans"/>
                <a:sym typeface="Open Sans"/>
              </a:rPr>
              <a:t>Code for disease Prediction: </a:t>
            </a:r>
            <a:endParaRPr/>
          </a:p>
          <a:p>
            <a:pPr marL="0" marR="0" lvl="0" indent="0" algn="l" rtl="0">
              <a:lnSpc>
                <a:spcPct val="117990"/>
              </a:lnSpc>
              <a:spcBef>
                <a:spcPts val="0"/>
              </a:spcBef>
              <a:spcAft>
                <a:spcPts val="0"/>
              </a:spcAft>
              <a:buNone/>
            </a:pPr>
            <a:endParaRPr sz="4180" b="1" i="0" u="none" strike="noStrike" cap="none">
              <a:solidFill>
                <a:srgbClr val="000000"/>
              </a:solidFill>
              <a:latin typeface="Open Sans"/>
              <a:ea typeface="Open Sans"/>
              <a:cs typeface="Open Sans"/>
              <a:sym typeface="Open Sans"/>
            </a:endParaRPr>
          </a:p>
        </p:txBody>
      </p:sp>
      <p:sp>
        <p:nvSpPr>
          <p:cNvPr id="287" name="Google Shape;287;p36"/>
          <p:cNvSpPr txBox="1"/>
          <p:nvPr/>
        </p:nvSpPr>
        <p:spPr>
          <a:xfrm>
            <a:off x="152550" y="1255375"/>
            <a:ext cx="13578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latin typeface="Calibri"/>
                <a:ea typeface="Calibri"/>
                <a:cs typeface="Calibri"/>
                <a:sym typeface="Calibri"/>
              </a:rPr>
              <a:t>      Loading dataset </a:t>
            </a:r>
            <a:endParaRPr sz="3000" b="1">
              <a:latin typeface="Calibri"/>
              <a:ea typeface="Calibri"/>
              <a:cs typeface="Calibri"/>
              <a:sym typeface="Calibri"/>
            </a:endParaRPr>
          </a:p>
        </p:txBody>
      </p:sp>
      <p:pic>
        <p:nvPicPr>
          <p:cNvPr id="288" name="Google Shape;288;p36"/>
          <p:cNvPicPr preferRelativeResize="0"/>
          <p:nvPr/>
        </p:nvPicPr>
        <p:blipFill>
          <a:blip r:embed="rId5">
            <a:alphaModFix/>
          </a:blip>
          <a:stretch>
            <a:fillRect/>
          </a:stretch>
        </p:blipFill>
        <p:spPr>
          <a:xfrm>
            <a:off x="417025" y="2061975"/>
            <a:ext cx="14141701" cy="3188100"/>
          </a:xfrm>
          <a:prstGeom prst="rect">
            <a:avLst/>
          </a:prstGeom>
          <a:noFill/>
          <a:ln>
            <a:noFill/>
          </a:ln>
        </p:spPr>
      </p:pic>
      <p:sp>
        <p:nvSpPr>
          <p:cNvPr id="289" name="Google Shape;289;p36"/>
          <p:cNvSpPr txBox="1"/>
          <p:nvPr/>
        </p:nvSpPr>
        <p:spPr>
          <a:xfrm>
            <a:off x="1089725" y="6486050"/>
            <a:ext cx="1255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290" name="Google Shape;290;p36"/>
          <p:cNvPicPr preferRelativeResize="0"/>
          <p:nvPr/>
        </p:nvPicPr>
        <p:blipFill>
          <a:blip r:embed="rId6">
            <a:alphaModFix/>
          </a:blip>
          <a:stretch>
            <a:fillRect/>
          </a:stretch>
        </p:blipFill>
        <p:spPr>
          <a:xfrm>
            <a:off x="152550" y="5765625"/>
            <a:ext cx="17765099" cy="344319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5" name="Google Shape;295;p37"/>
          <p:cNvPicPr preferRelativeResize="0"/>
          <p:nvPr/>
        </p:nvPicPr>
        <p:blipFill rotWithShape="1">
          <a:blip r:embed="rId3">
            <a:alphaModFix/>
          </a:blip>
          <a:srcRect/>
          <a:stretch/>
        </p:blipFill>
        <p:spPr>
          <a:xfrm rot="-2715964">
            <a:off x="14738915" y="1647805"/>
            <a:ext cx="1844500" cy="1747664"/>
          </a:xfrm>
          <a:prstGeom prst="rect">
            <a:avLst/>
          </a:prstGeom>
          <a:noFill/>
          <a:ln>
            <a:noFill/>
          </a:ln>
        </p:spPr>
      </p:pic>
      <p:pic>
        <p:nvPicPr>
          <p:cNvPr id="296" name="Google Shape;296;p37"/>
          <p:cNvPicPr preferRelativeResize="0"/>
          <p:nvPr/>
        </p:nvPicPr>
        <p:blipFill rotWithShape="1">
          <a:blip r:embed="rId4">
            <a:alphaModFix/>
          </a:blip>
          <a:srcRect/>
          <a:stretch/>
        </p:blipFill>
        <p:spPr>
          <a:xfrm rot="-3378125">
            <a:off x="15307098" y="-1097460"/>
            <a:ext cx="4943405" cy="5723190"/>
          </a:xfrm>
          <a:prstGeom prst="rect">
            <a:avLst/>
          </a:prstGeom>
          <a:noFill/>
          <a:ln>
            <a:noFill/>
          </a:ln>
        </p:spPr>
      </p:pic>
      <p:sp>
        <p:nvSpPr>
          <p:cNvPr id="297" name="Google Shape;297;p37"/>
          <p:cNvSpPr txBox="1"/>
          <p:nvPr/>
        </p:nvSpPr>
        <p:spPr>
          <a:xfrm>
            <a:off x="243874" y="245987"/>
            <a:ext cx="10020000" cy="1402500"/>
          </a:xfrm>
          <a:prstGeom prst="rect">
            <a:avLst/>
          </a:prstGeom>
          <a:noFill/>
          <a:ln>
            <a:noFill/>
          </a:ln>
        </p:spPr>
        <p:txBody>
          <a:bodyPr spcFirstLastPara="1" wrap="square" lIns="0" tIns="0" rIns="0" bIns="0" anchor="t" anchorCtr="0">
            <a:spAutoFit/>
          </a:bodyPr>
          <a:lstStyle/>
          <a:p>
            <a:pPr marL="0" marR="0" lvl="0" indent="0" algn="l" rtl="0">
              <a:lnSpc>
                <a:spcPct val="117990"/>
              </a:lnSpc>
              <a:spcBef>
                <a:spcPts val="0"/>
              </a:spcBef>
              <a:spcAft>
                <a:spcPts val="0"/>
              </a:spcAft>
              <a:buNone/>
            </a:pPr>
            <a:r>
              <a:rPr lang="en-US" sz="4180" b="1">
                <a:latin typeface="Open Sans"/>
                <a:ea typeface="Open Sans"/>
                <a:cs typeface="Open Sans"/>
                <a:sym typeface="Open Sans"/>
              </a:rPr>
              <a:t>Transforming the dataset </a:t>
            </a:r>
            <a:endParaRPr/>
          </a:p>
          <a:p>
            <a:pPr marL="0" marR="0" lvl="0" indent="0" algn="l" rtl="0">
              <a:lnSpc>
                <a:spcPct val="117990"/>
              </a:lnSpc>
              <a:spcBef>
                <a:spcPts val="0"/>
              </a:spcBef>
              <a:spcAft>
                <a:spcPts val="0"/>
              </a:spcAft>
              <a:buNone/>
            </a:pPr>
            <a:endParaRPr sz="4180" b="1" i="0" u="none" strike="noStrike" cap="none">
              <a:solidFill>
                <a:srgbClr val="000000"/>
              </a:solidFill>
              <a:latin typeface="Open Sans"/>
              <a:ea typeface="Open Sans"/>
              <a:cs typeface="Open Sans"/>
              <a:sym typeface="Open Sans"/>
            </a:endParaRPr>
          </a:p>
        </p:txBody>
      </p:sp>
      <p:pic>
        <p:nvPicPr>
          <p:cNvPr id="298" name="Google Shape;298;p37"/>
          <p:cNvPicPr preferRelativeResize="0"/>
          <p:nvPr/>
        </p:nvPicPr>
        <p:blipFill>
          <a:blip r:embed="rId5">
            <a:alphaModFix/>
          </a:blip>
          <a:stretch>
            <a:fillRect/>
          </a:stretch>
        </p:blipFill>
        <p:spPr>
          <a:xfrm>
            <a:off x="152400" y="1251465"/>
            <a:ext cx="14238925" cy="3038795"/>
          </a:xfrm>
          <a:prstGeom prst="rect">
            <a:avLst/>
          </a:prstGeom>
          <a:noFill/>
          <a:ln>
            <a:noFill/>
          </a:ln>
        </p:spPr>
      </p:pic>
      <p:sp>
        <p:nvSpPr>
          <p:cNvPr id="299" name="Google Shape;299;p37"/>
          <p:cNvSpPr txBox="1"/>
          <p:nvPr/>
        </p:nvSpPr>
        <p:spPr>
          <a:xfrm>
            <a:off x="239750" y="4938625"/>
            <a:ext cx="12553500" cy="823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150" b="1">
                <a:latin typeface="Open Sans"/>
                <a:ea typeface="Open Sans"/>
                <a:cs typeface="Open Sans"/>
                <a:sym typeface="Open Sans"/>
              </a:rPr>
              <a:t>Training the model</a:t>
            </a:r>
            <a:endParaRPr sz="4150" b="1">
              <a:latin typeface="Open Sans"/>
              <a:ea typeface="Open Sans"/>
              <a:cs typeface="Open Sans"/>
              <a:sym typeface="Open Sans"/>
            </a:endParaRPr>
          </a:p>
        </p:txBody>
      </p:sp>
      <p:pic>
        <p:nvPicPr>
          <p:cNvPr id="300" name="Google Shape;300;p37"/>
          <p:cNvPicPr preferRelativeResize="0"/>
          <p:nvPr/>
        </p:nvPicPr>
        <p:blipFill>
          <a:blip r:embed="rId6">
            <a:alphaModFix/>
          </a:blip>
          <a:stretch>
            <a:fillRect/>
          </a:stretch>
        </p:blipFill>
        <p:spPr>
          <a:xfrm>
            <a:off x="152400" y="5914525"/>
            <a:ext cx="17765025" cy="36227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05" name="Google Shape;305;p38"/>
          <p:cNvPicPr preferRelativeResize="0"/>
          <p:nvPr/>
        </p:nvPicPr>
        <p:blipFill rotWithShape="1">
          <a:blip r:embed="rId3">
            <a:alphaModFix/>
          </a:blip>
          <a:srcRect/>
          <a:stretch/>
        </p:blipFill>
        <p:spPr>
          <a:xfrm rot="-2715964">
            <a:off x="14738915" y="1647805"/>
            <a:ext cx="1844500" cy="1747664"/>
          </a:xfrm>
          <a:prstGeom prst="rect">
            <a:avLst/>
          </a:prstGeom>
          <a:noFill/>
          <a:ln>
            <a:noFill/>
          </a:ln>
        </p:spPr>
      </p:pic>
      <p:pic>
        <p:nvPicPr>
          <p:cNvPr id="306" name="Google Shape;306;p38"/>
          <p:cNvPicPr preferRelativeResize="0"/>
          <p:nvPr/>
        </p:nvPicPr>
        <p:blipFill rotWithShape="1">
          <a:blip r:embed="rId4">
            <a:alphaModFix/>
          </a:blip>
          <a:srcRect/>
          <a:stretch/>
        </p:blipFill>
        <p:spPr>
          <a:xfrm rot="-3378125">
            <a:off x="15307098" y="-1097460"/>
            <a:ext cx="4943405" cy="5723190"/>
          </a:xfrm>
          <a:prstGeom prst="rect">
            <a:avLst/>
          </a:prstGeom>
          <a:noFill/>
          <a:ln>
            <a:noFill/>
          </a:ln>
        </p:spPr>
      </p:pic>
      <p:sp>
        <p:nvSpPr>
          <p:cNvPr id="307" name="Google Shape;307;p38"/>
          <p:cNvSpPr txBox="1"/>
          <p:nvPr/>
        </p:nvSpPr>
        <p:spPr>
          <a:xfrm>
            <a:off x="243874" y="245987"/>
            <a:ext cx="10020000" cy="1402500"/>
          </a:xfrm>
          <a:prstGeom prst="rect">
            <a:avLst/>
          </a:prstGeom>
          <a:noFill/>
          <a:ln>
            <a:noFill/>
          </a:ln>
        </p:spPr>
        <p:txBody>
          <a:bodyPr spcFirstLastPara="1" wrap="square" lIns="0" tIns="0" rIns="0" bIns="0" anchor="t" anchorCtr="0">
            <a:spAutoFit/>
          </a:bodyPr>
          <a:lstStyle/>
          <a:p>
            <a:pPr marL="0" marR="0" lvl="0" indent="0" algn="l" rtl="0">
              <a:lnSpc>
                <a:spcPct val="117990"/>
              </a:lnSpc>
              <a:spcBef>
                <a:spcPts val="0"/>
              </a:spcBef>
              <a:spcAft>
                <a:spcPts val="0"/>
              </a:spcAft>
              <a:buNone/>
            </a:pPr>
            <a:r>
              <a:rPr lang="en-US" sz="4180" b="1">
                <a:latin typeface="Open Sans"/>
                <a:ea typeface="Open Sans"/>
                <a:cs typeface="Open Sans"/>
                <a:sym typeface="Open Sans"/>
              </a:rPr>
              <a:t>Predicting the disease</a:t>
            </a:r>
            <a:endParaRPr/>
          </a:p>
          <a:p>
            <a:pPr marL="0" marR="0" lvl="0" indent="0" algn="l" rtl="0">
              <a:lnSpc>
                <a:spcPct val="117990"/>
              </a:lnSpc>
              <a:spcBef>
                <a:spcPts val="0"/>
              </a:spcBef>
              <a:spcAft>
                <a:spcPts val="0"/>
              </a:spcAft>
              <a:buNone/>
            </a:pPr>
            <a:endParaRPr sz="4180" b="1" i="0" u="none" strike="noStrike" cap="none">
              <a:solidFill>
                <a:srgbClr val="000000"/>
              </a:solidFill>
              <a:latin typeface="Open Sans"/>
              <a:ea typeface="Open Sans"/>
              <a:cs typeface="Open Sans"/>
              <a:sym typeface="Open Sans"/>
            </a:endParaRPr>
          </a:p>
        </p:txBody>
      </p:sp>
      <p:pic>
        <p:nvPicPr>
          <p:cNvPr id="308" name="Google Shape;308;p38"/>
          <p:cNvPicPr preferRelativeResize="0"/>
          <p:nvPr/>
        </p:nvPicPr>
        <p:blipFill>
          <a:blip r:embed="rId5">
            <a:alphaModFix/>
          </a:blip>
          <a:stretch>
            <a:fillRect/>
          </a:stretch>
        </p:blipFill>
        <p:spPr>
          <a:xfrm>
            <a:off x="243875" y="994475"/>
            <a:ext cx="14470375" cy="7736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3" name="Google Shape;313;p39"/>
          <p:cNvPicPr preferRelativeResize="0"/>
          <p:nvPr/>
        </p:nvPicPr>
        <p:blipFill rotWithShape="1">
          <a:blip r:embed="rId3">
            <a:alphaModFix/>
          </a:blip>
          <a:srcRect/>
          <a:stretch/>
        </p:blipFill>
        <p:spPr>
          <a:xfrm rot="-2715964">
            <a:off x="14738915" y="1647805"/>
            <a:ext cx="1844500" cy="1747664"/>
          </a:xfrm>
          <a:prstGeom prst="rect">
            <a:avLst/>
          </a:prstGeom>
          <a:noFill/>
          <a:ln>
            <a:noFill/>
          </a:ln>
        </p:spPr>
      </p:pic>
      <p:pic>
        <p:nvPicPr>
          <p:cNvPr id="314" name="Google Shape;314;p39"/>
          <p:cNvPicPr preferRelativeResize="0"/>
          <p:nvPr/>
        </p:nvPicPr>
        <p:blipFill rotWithShape="1">
          <a:blip r:embed="rId4">
            <a:alphaModFix/>
          </a:blip>
          <a:srcRect/>
          <a:stretch/>
        </p:blipFill>
        <p:spPr>
          <a:xfrm rot="-3378125">
            <a:off x="15307098" y="-1097460"/>
            <a:ext cx="4943405" cy="5723190"/>
          </a:xfrm>
          <a:prstGeom prst="rect">
            <a:avLst/>
          </a:prstGeom>
          <a:noFill/>
          <a:ln>
            <a:noFill/>
          </a:ln>
        </p:spPr>
      </p:pic>
      <p:sp>
        <p:nvSpPr>
          <p:cNvPr id="315" name="Google Shape;315;p39"/>
          <p:cNvSpPr txBox="1"/>
          <p:nvPr/>
        </p:nvSpPr>
        <p:spPr>
          <a:xfrm>
            <a:off x="243874" y="245987"/>
            <a:ext cx="10020000" cy="1402500"/>
          </a:xfrm>
          <a:prstGeom prst="rect">
            <a:avLst/>
          </a:prstGeom>
          <a:noFill/>
          <a:ln>
            <a:noFill/>
          </a:ln>
        </p:spPr>
        <p:txBody>
          <a:bodyPr spcFirstLastPara="1" wrap="square" lIns="0" tIns="0" rIns="0" bIns="0" anchor="t" anchorCtr="0">
            <a:spAutoFit/>
          </a:bodyPr>
          <a:lstStyle/>
          <a:p>
            <a:pPr marL="0" marR="0" lvl="0" indent="0" algn="l" rtl="0">
              <a:lnSpc>
                <a:spcPct val="117990"/>
              </a:lnSpc>
              <a:spcBef>
                <a:spcPts val="0"/>
              </a:spcBef>
              <a:spcAft>
                <a:spcPts val="0"/>
              </a:spcAft>
              <a:buNone/>
            </a:pPr>
            <a:r>
              <a:rPr lang="en-US" sz="4180" b="1">
                <a:latin typeface="Open Sans"/>
                <a:ea typeface="Open Sans"/>
                <a:cs typeface="Open Sans"/>
                <a:sym typeface="Open Sans"/>
              </a:rPr>
              <a:t>Final Code</a:t>
            </a:r>
            <a:endParaRPr/>
          </a:p>
          <a:p>
            <a:pPr marL="0" marR="0" lvl="0" indent="0" algn="l" rtl="0">
              <a:lnSpc>
                <a:spcPct val="117990"/>
              </a:lnSpc>
              <a:spcBef>
                <a:spcPts val="0"/>
              </a:spcBef>
              <a:spcAft>
                <a:spcPts val="0"/>
              </a:spcAft>
              <a:buNone/>
            </a:pPr>
            <a:endParaRPr sz="4180" b="1" i="0" u="none" strike="noStrike" cap="none">
              <a:solidFill>
                <a:srgbClr val="000000"/>
              </a:solidFill>
              <a:latin typeface="Open Sans"/>
              <a:ea typeface="Open Sans"/>
              <a:cs typeface="Open Sans"/>
              <a:sym typeface="Open Sans"/>
            </a:endParaRPr>
          </a:p>
        </p:txBody>
      </p:sp>
      <p:sp>
        <p:nvSpPr>
          <p:cNvPr id="316" name="Google Shape;316;p39"/>
          <p:cNvSpPr txBox="1"/>
          <p:nvPr/>
        </p:nvSpPr>
        <p:spPr>
          <a:xfrm>
            <a:off x="243875" y="1087825"/>
            <a:ext cx="13464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latin typeface="Calibri"/>
                <a:ea typeface="Calibri"/>
                <a:cs typeface="Calibri"/>
                <a:sym typeface="Calibri"/>
              </a:rPr>
              <a:t>Loading the packages</a:t>
            </a:r>
            <a:endParaRPr sz="3000" b="1">
              <a:latin typeface="Calibri"/>
              <a:ea typeface="Calibri"/>
              <a:cs typeface="Calibri"/>
              <a:sym typeface="Calibri"/>
            </a:endParaRPr>
          </a:p>
        </p:txBody>
      </p:sp>
      <p:pic>
        <p:nvPicPr>
          <p:cNvPr id="317" name="Google Shape;317;p39"/>
          <p:cNvPicPr preferRelativeResize="0"/>
          <p:nvPr/>
        </p:nvPicPr>
        <p:blipFill>
          <a:blip r:embed="rId5">
            <a:alphaModFix/>
          </a:blip>
          <a:stretch>
            <a:fillRect/>
          </a:stretch>
        </p:blipFill>
        <p:spPr>
          <a:xfrm>
            <a:off x="762650" y="1973900"/>
            <a:ext cx="11180550" cy="56236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22" name="Google Shape;322;p40"/>
          <p:cNvPicPr preferRelativeResize="0"/>
          <p:nvPr/>
        </p:nvPicPr>
        <p:blipFill rotWithShape="1">
          <a:blip r:embed="rId3">
            <a:alphaModFix/>
          </a:blip>
          <a:srcRect/>
          <a:stretch/>
        </p:blipFill>
        <p:spPr>
          <a:xfrm rot="-2715964">
            <a:off x="14738915" y="1647805"/>
            <a:ext cx="1844500" cy="1747664"/>
          </a:xfrm>
          <a:prstGeom prst="rect">
            <a:avLst/>
          </a:prstGeom>
          <a:noFill/>
          <a:ln>
            <a:noFill/>
          </a:ln>
        </p:spPr>
      </p:pic>
      <p:pic>
        <p:nvPicPr>
          <p:cNvPr id="323" name="Google Shape;323;p40"/>
          <p:cNvPicPr preferRelativeResize="0"/>
          <p:nvPr/>
        </p:nvPicPr>
        <p:blipFill rotWithShape="1">
          <a:blip r:embed="rId4">
            <a:alphaModFix/>
          </a:blip>
          <a:srcRect/>
          <a:stretch/>
        </p:blipFill>
        <p:spPr>
          <a:xfrm rot="-3378125">
            <a:off x="15307098" y="-1097460"/>
            <a:ext cx="4943405" cy="5723190"/>
          </a:xfrm>
          <a:prstGeom prst="rect">
            <a:avLst/>
          </a:prstGeom>
          <a:noFill/>
          <a:ln>
            <a:noFill/>
          </a:ln>
        </p:spPr>
      </p:pic>
      <p:sp>
        <p:nvSpPr>
          <p:cNvPr id="324" name="Google Shape;324;p40"/>
          <p:cNvSpPr txBox="1"/>
          <p:nvPr/>
        </p:nvSpPr>
        <p:spPr>
          <a:xfrm>
            <a:off x="243874" y="245987"/>
            <a:ext cx="10020000" cy="1402500"/>
          </a:xfrm>
          <a:prstGeom prst="rect">
            <a:avLst/>
          </a:prstGeom>
          <a:noFill/>
          <a:ln>
            <a:noFill/>
          </a:ln>
        </p:spPr>
        <p:txBody>
          <a:bodyPr spcFirstLastPara="1" wrap="square" lIns="0" tIns="0" rIns="0" bIns="0" anchor="t" anchorCtr="0">
            <a:spAutoFit/>
          </a:bodyPr>
          <a:lstStyle/>
          <a:p>
            <a:pPr marL="0" marR="0" lvl="0" indent="0" algn="l" rtl="0">
              <a:lnSpc>
                <a:spcPct val="117990"/>
              </a:lnSpc>
              <a:spcBef>
                <a:spcPts val="0"/>
              </a:spcBef>
              <a:spcAft>
                <a:spcPts val="0"/>
              </a:spcAft>
              <a:buNone/>
            </a:pPr>
            <a:r>
              <a:rPr lang="en-US" sz="4180" b="1">
                <a:latin typeface="Open Sans"/>
                <a:ea typeface="Open Sans"/>
                <a:cs typeface="Open Sans"/>
                <a:sym typeface="Open Sans"/>
              </a:rPr>
              <a:t>Loading the Model and Dataset</a:t>
            </a:r>
            <a:endParaRPr/>
          </a:p>
          <a:p>
            <a:pPr marL="0" marR="0" lvl="0" indent="0" algn="l" rtl="0">
              <a:lnSpc>
                <a:spcPct val="117990"/>
              </a:lnSpc>
              <a:spcBef>
                <a:spcPts val="0"/>
              </a:spcBef>
              <a:spcAft>
                <a:spcPts val="0"/>
              </a:spcAft>
              <a:buNone/>
            </a:pPr>
            <a:endParaRPr sz="4180" b="1" i="0" u="none" strike="noStrike" cap="none">
              <a:solidFill>
                <a:srgbClr val="000000"/>
              </a:solidFill>
              <a:latin typeface="Open Sans"/>
              <a:ea typeface="Open Sans"/>
              <a:cs typeface="Open Sans"/>
              <a:sym typeface="Open Sans"/>
            </a:endParaRPr>
          </a:p>
        </p:txBody>
      </p:sp>
      <p:pic>
        <p:nvPicPr>
          <p:cNvPr id="325" name="Google Shape;325;p40"/>
          <p:cNvPicPr preferRelativeResize="0"/>
          <p:nvPr/>
        </p:nvPicPr>
        <p:blipFill rotWithShape="1">
          <a:blip r:embed="rId5">
            <a:alphaModFix/>
          </a:blip>
          <a:srcRect b="-948"/>
          <a:stretch/>
        </p:blipFill>
        <p:spPr>
          <a:xfrm>
            <a:off x="449625" y="929900"/>
            <a:ext cx="14609826" cy="95445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41"/>
          <p:cNvPicPr preferRelativeResize="0"/>
          <p:nvPr/>
        </p:nvPicPr>
        <p:blipFill rotWithShape="1">
          <a:blip r:embed="rId3">
            <a:alphaModFix/>
          </a:blip>
          <a:srcRect/>
          <a:stretch/>
        </p:blipFill>
        <p:spPr>
          <a:xfrm rot="-3378124">
            <a:off x="15307100" y="-1097460"/>
            <a:ext cx="4943405" cy="5723193"/>
          </a:xfrm>
          <a:prstGeom prst="rect">
            <a:avLst/>
          </a:prstGeom>
          <a:noFill/>
          <a:ln>
            <a:noFill/>
          </a:ln>
        </p:spPr>
      </p:pic>
      <p:sp>
        <p:nvSpPr>
          <p:cNvPr id="331" name="Google Shape;331;p41"/>
          <p:cNvSpPr txBox="1"/>
          <p:nvPr/>
        </p:nvSpPr>
        <p:spPr>
          <a:xfrm>
            <a:off x="152550" y="209225"/>
            <a:ext cx="13773900" cy="823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150" b="1">
                <a:latin typeface="Calibri"/>
                <a:ea typeface="Calibri"/>
                <a:cs typeface="Calibri"/>
                <a:sym typeface="Calibri"/>
              </a:rPr>
              <a:t>Preprocessing the text: </a:t>
            </a:r>
            <a:endParaRPr sz="4150" b="1">
              <a:latin typeface="Calibri"/>
              <a:ea typeface="Calibri"/>
              <a:cs typeface="Calibri"/>
              <a:sym typeface="Calibri"/>
            </a:endParaRPr>
          </a:p>
        </p:txBody>
      </p:sp>
      <p:pic>
        <p:nvPicPr>
          <p:cNvPr id="332" name="Google Shape;332;p41"/>
          <p:cNvPicPr preferRelativeResize="0"/>
          <p:nvPr/>
        </p:nvPicPr>
        <p:blipFill>
          <a:blip r:embed="rId4">
            <a:alphaModFix/>
          </a:blip>
          <a:stretch>
            <a:fillRect/>
          </a:stretch>
        </p:blipFill>
        <p:spPr>
          <a:xfrm>
            <a:off x="152400" y="1185125"/>
            <a:ext cx="14009624" cy="6695775"/>
          </a:xfrm>
          <a:prstGeom prst="rect">
            <a:avLst/>
          </a:prstGeom>
          <a:noFill/>
          <a:ln>
            <a:noFill/>
          </a:ln>
        </p:spPr>
      </p:pic>
      <p:pic>
        <p:nvPicPr>
          <p:cNvPr id="333" name="Google Shape;333;p41"/>
          <p:cNvPicPr preferRelativeResize="0"/>
          <p:nvPr/>
        </p:nvPicPr>
        <p:blipFill rotWithShape="1">
          <a:blip r:embed="rId5">
            <a:alphaModFix/>
          </a:blip>
          <a:srcRect/>
          <a:stretch/>
        </p:blipFill>
        <p:spPr>
          <a:xfrm rot="-2715968">
            <a:off x="14738914" y="1647805"/>
            <a:ext cx="1844499" cy="174766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5"/>
          <p:cNvSpPr txBox="1"/>
          <p:nvPr/>
        </p:nvSpPr>
        <p:spPr>
          <a:xfrm>
            <a:off x="0" y="298175"/>
            <a:ext cx="15629400" cy="9150900"/>
          </a:xfrm>
          <a:prstGeom prst="rect">
            <a:avLst/>
          </a:prstGeom>
          <a:noFill/>
          <a:ln>
            <a:noFill/>
          </a:ln>
        </p:spPr>
        <p:txBody>
          <a:bodyPr spcFirstLastPara="1" wrap="square" lIns="0" tIns="0" rIns="0" bIns="0" anchor="t" anchorCtr="0">
            <a:spAutoFit/>
          </a:bodyPr>
          <a:lstStyle/>
          <a:p>
            <a:pPr marL="914400" lvl="1" indent="-412750" algn="just" rtl="0">
              <a:lnSpc>
                <a:spcPct val="150000"/>
              </a:lnSpc>
              <a:spcBef>
                <a:spcPts val="0"/>
              </a:spcBef>
              <a:spcAft>
                <a:spcPts val="0"/>
              </a:spcAft>
              <a:buSzPts val="2900"/>
              <a:buChar char="•"/>
            </a:pPr>
            <a:r>
              <a:rPr lang="en-US" sz="2900">
                <a:solidFill>
                  <a:srgbClr val="333333"/>
                </a:solidFill>
                <a:highlight>
                  <a:srgbClr val="FFFFFF"/>
                </a:highlight>
              </a:rPr>
              <a:t> AI-powered chatbots can be used to triage patients and guide them to receive the appropriate help. Chatbots are considered a more reliable and accurate alternative to online searches </a:t>
            </a:r>
            <a:endParaRPr sz="2900">
              <a:solidFill>
                <a:srgbClr val="333333"/>
              </a:solidFill>
              <a:highlight>
                <a:srgbClr val="FFFFFF"/>
              </a:highlight>
            </a:endParaRPr>
          </a:p>
          <a:p>
            <a:pPr marL="914400" lvl="1" indent="-412750" algn="just" rtl="0">
              <a:lnSpc>
                <a:spcPct val="150000"/>
              </a:lnSpc>
              <a:spcBef>
                <a:spcPts val="0"/>
              </a:spcBef>
              <a:spcAft>
                <a:spcPts val="0"/>
              </a:spcAft>
              <a:buSzPts val="2900"/>
              <a:buChar char="•"/>
            </a:pPr>
            <a:r>
              <a:rPr lang="en-US" sz="2900">
                <a:solidFill>
                  <a:srgbClr val="333333"/>
                </a:solidFill>
                <a:highlight>
                  <a:srgbClr val="FFFFFF"/>
                </a:highlight>
              </a:rPr>
              <a:t> Healthcare is very important to lead a good life. However, it is very difficult to obtain a consultation with the doctor nowadays. The idea is to create a medical chatbot using Artificial Intelligence that can tell the patient which doctor specialised in which field. Our chatbot takes symptoms as input from the patient and predicts the type of disease the user may have and recommends the doctor in that field. Our chatbot knows every nook and corner of the hospital which helps the patients to easily access those areas.</a:t>
            </a:r>
            <a:endParaRPr sz="2900">
              <a:solidFill>
                <a:srgbClr val="333333"/>
              </a:solidFill>
              <a:highlight>
                <a:srgbClr val="FFFFFF"/>
              </a:highlight>
            </a:endParaRPr>
          </a:p>
          <a:p>
            <a:pPr marL="914400" lvl="1" indent="-412750" algn="just" rtl="0">
              <a:lnSpc>
                <a:spcPct val="150000"/>
              </a:lnSpc>
              <a:spcBef>
                <a:spcPts val="0"/>
              </a:spcBef>
              <a:spcAft>
                <a:spcPts val="0"/>
              </a:spcAft>
              <a:buSzPts val="2900"/>
              <a:buChar char="•"/>
            </a:pPr>
            <a:r>
              <a:rPr lang="en-US" sz="2900">
                <a:solidFill>
                  <a:srgbClr val="333333"/>
                </a:solidFill>
                <a:highlight>
                  <a:srgbClr val="FFFFFF"/>
                </a:highlight>
              </a:rPr>
              <a:t>The chatbot stores the data in the database to identify the sentence keywords and to make a query decision and answer the question. Ranking and sentence similarity calculation is performed using n-gram, TFIDF and cosine similarity. The score will be obtained for each sentence from the given input sentence and more similar sentences will be obtained for the query given. </a:t>
            </a:r>
            <a:endParaRPr sz="2900">
              <a:latin typeface="Assistant"/>
              <a:ea typeface="Assistant"/>
              <a:cs typeface="Assistant"/>
              <a:sym typeface="Assistant"/>
            </a:endParaRPr>
          </a:p>
        </p:txBody>
      </p:sp>
      <p:pic>
        <p:nvPicPr>
          <p:cNvPr id="106" name="Google Shape;106;p15"/>
          <p:cNvPicPr preferRelativeResize="0"/>
          <p:nvPr/>
        </p:nvPicPr>
        <p:blipFill rotWithShape="1">
          <a:blip r:embed="rId3">
            <a:alphaModFix/>
          </a:blip>
          <a:srcRect/>
          <a:stretch/>
        </p:blipFill>
        <p:spPr>
          <a:xfrm rot="-2715968">
            <a:off x="15633439" y="1076305"/>
            <a:ext cx="1844499" cy="1747665"/>
          </a:xfrm>
          <a:prstGeom prst="rect">
            <a:avLst/>
          </a:prstGeom>
          <a:noFill/>
          <a:ln>
            <a:noFill/>
          </a:ln>
        </p:spPr>
      </p:pic>
      <p:pic>
        <p:nvPicPr>
          <p:cNvPr id="107" name="Google Shape;107;p15"/>
          <p:cNvPicPr preferRelativeResize="0"/>
          <p:nvPr/>
        </p:nvPicPr>
        <p:blipFill rotWithShape="1">
          <a:blip r:embed="rId4">
            <a:alphaModFix/>
          </a:blip>
          <a:srcRect/>
          <a:stretch/>
        </p:blipFill>
        <p:spPr>
          <a:xfrm rot="-3378124">
            <a:off x="16027675" y="-1196860"/>
            <a:ext cx="4943405" cy="572319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pic>
        <p:nvPicPr>
          <p:cNvPr id="338" name="Google Shape;338;p42"/>
          <p:cNvPicPr preferRelativeResize="0"/>
          <p:nvPr/>
        </p:nvPicPr>
        <p:blipFill rotWithShape="1">
          <a:blip r:embed="rId3">
            <a:alphaModFix/>
          </a:blip>
          <a:srcRect/>
          <a:stretch/>
        </p:blipFill>
        <p:spPr>
          <a:xfrm rot="-3378124">
            <a:off x="15307100" y="-1097460"/>
            <a:ext cx="4943405" cy="5723193"/>
          </a:xfrm>
          <a:prstGeom prst="rect">
            <a:avLst/>
          </a:prstGeom>
          <a:noFill/>
          <a:ln>
            <a:noFill/>
          </a:ln>
        </p:spPr>
      </p:pic>
      <p:pic>
        <p:nvPicPr>
          <p:cNvPr id="339" name="Google Shape;339;p42"/>
          <p:cNvPicPr preferRelativeResize="0"/>
          <p:nvPr/>
        </p:nvPicPr>
        <p:blipFill rotWithShape="1">
          <a:blip r:embed="rId4">
            <a:alphaModFix/>
          </a:blip>
          <a:srcRect/>
          <a:stretch/>
        </p:blipFill>
        <p:spPr>
          <a:xfrm rot="-2715968">
            <a:off x="14738914" y="1647805"/>
            <a:ext cx="1844499" cy="1747665"/>
          </a:xfrm>
          <a:prstGeom prst="rect">
            <a:avLst/>
          </a:prstGeom>
          <a:noFill/>
          <a:ln>
            <a:noFill/>
          </a:ln>
        </p:spPr>
      </p:pic>
      <p:sp>
        <p:nvSpPr>
          <p:cNvPr id="340" name="Google Shape;340;p42"/>
          <p:cNvSpPr txBox="1"/>
          <p:nvPr/>
        </p:nvSpPr>
        <p:spPr>
          <a:xfrm>
            <a:off x="-3150" y="0"/>
            <a:ext cx="13232400" cy="823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150" b="1">
                <a:latin typeface="Calibri"/>
                <a:ea typeface="Calibri"/>
                <a:cs typeface="Calibri"/>
                <a:sym typeface="Calibri"/>
              </a:rPr>
              <a:t>Deploying the Model in Website:</a:t>
            </a:r>
            <a:endParaRPr sz="4150" b="1">
              <a:latin typeface="Calibri"/>
              <a:ea typeface="Calibri"/>
              <a:cs typeface="Calibri"/>
              <a:sym typeface="Calibri"/>
            </a:endParaRPr>
          </a:p>
        </p:txBody>
      </p:sp>
      <p:pic>
        <p:nvPicPr>
          <p:cNvPr id="341" name="Google Shape;341;p42"/>
          <p:cNvPicPr preferRelativeResize="0"/>
          <p:nvPr/>
        </p:nvPicPr>
        <p:blipFill>
          <a:blip r:embed="rId5">
            <a:alphaModFix/>
          </a:blip>
          <a:stretch>
            <a:fillRect/>
          </a:stretch>
        </p:blipFill>
        <p:spPr>
          <a:xfrm>
            <a:off x="806250" y="823501"/>
            <a:ext cx="14297351" cy="9410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3"/>
          <p:cNvSpPr txBox="1"/>
          <p:nvPr/>
        </p:nvSpPr>
        <p:spPr>
          <a:xfrm>
            <a:off x="217950" y="152550"/>
            <a:ext cx="1255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347" name="Google Shape;347;p43"/>
          <p:cNvPicPr preferRelativeResize="0"/>
          <p:nvPr/>
        </p:nvPicPr>
        <p:blipFill>
          <a:blip r:embed="rId3">
            <a:alphaModFix/>
          </a:blip>
          <a:stretch>
            <a:fillRect/>
          </a:stretch>
        </p:blipFill>
        <p:spPr>
          <a:xfrm>
            <a:off x="0" y="0"/>
            <a:ext cx="18288001" cy="10287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pic>
        <p:nvPicPr>
          <p:cNvPr id="352" name="Google Shape;352;p44"/>
          <p:cNvPicPr preferRelativeResize="0"/>
          <p:nvPr/>
        </p:nvPicPr>
        <p:blipFill>
          <a:blip r:embed="rId3">
            <a:alphaModFix/>
          </a:blip>
          <a:stretch>
            <a:fillRect/>
          </a:stretch>
        </p:blipFill>
        <p:spPr>
          <a:xfrm>
            <a:off x="0" y="76200"/>
            <a:ext cx="16045438" cy="10134600"/>
          </a:xfrm>
          <a:prstGeom prst="rect">
            <a:avLst/>
          </a:prstGeom>
          <a:noFill/>
          <a:ln>
            <a:noFill/>
          </a:ln>
        </p:spPr>
      </p:pic>
      <p:pic>
        <p:nvPicPr>
          <p:cNvPr id="353" name="Google Shape;353;p44"/>
          <p:cNvPicPr preferRelativeResize="0"/>
          <p:nvPr/>
        </p:nvPicPr>
        <p:blipFill rotWithShape="1">
          <a:blip r:embed="rId4">
            <a:alphaModFix/>
          </a:blip>
          <a:srcRect/>
          <a:stretch/>
        </p:blipFill>
        <p:spPr>
          <a:xfrm rot="-3378124">
            <a:off x="15307100" y="-1097460"/>
            <a:ext cx="4943405" cy="572319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357"/>
        <p:cNvGrpSpPr/>
        <p:nvPr/>
      </p:nvGrpSpPr>
      <p:grpSpPr>
        <a:xfrm>
          <a:off x="0" y="0"/>
          <a:ext cx="0" cy="0"/>
          <a:chOff x="0" y="0"/>
          <a:chExt cx="0" cy="0"/>
        </a:xfrm>
      </p:grpSpPr>
      <p:pic>
        <p:nvPicPr>
          <p:cNvPr id="358" name="Google Shape;358;p45"/>
          <p:cNvPicPr preferRelativeResize="0"/>
          <p:nvPr/>
        </p:nvPicPr>
        <p:blipFill rotWithShape="1">
          <a:blip r:embed="rId3">
            <a:alphaModFix/>
          </a:blip>
          <a:srcRect/>
          <a:stretch/>
        </p:blipFill>
        <p:spPr>
          <a:xfrm>
            <a:off x="5146123" y="1355511"/>
            <a:ext cx="7995755" cy="7575978"/>
          </a:xfrm>
          <a:prstGeom prst="rect">
            <a:avLst/>
          </a:prstGeom>
          <a:noFill/>
          <a:ln>
            <a:noFill/>
          </a:ln>
        </p:spPr>
      </p:pic>
      <p:pic>
        <p:nvPicPr>
          <p:cNvPr id="359" name="Google Shape;359;p45"/>
          <p:cNvPicPr preferRelativeResize="0"/>
          <p:nvPr/>
        </p:nvPicPr>
        <p:blipFill rotWithShape="1">
          <a:blip r:embed="rId4">
            <a:alphaModFix/>
          </a:blip>
          <a:srcRect/>
          <a:stretch/>
        </p:blipFill>
        <p:spPr>
          <a:xfrm rot="-5033790">
            <a:off x="-3142758" y="5113384"/>
            <a:ext cx="7336933" cy="6529870"/>
          </a:xfrm>
          <a:prstGeom prst="rect">
            <a:avLst/>
          </a:prstGeom>
          <a:noFill/>
          <a:ln>
            <a:noFill/>
          </a:ln>
        </p:spPr>
      </p:pic>
      <p:sp>
        <p:nvSpPr>
          <p:cNvPr id="360" name="Google Shape;360;p45"/>
          <p:cNvSpPr txBox="1"/>
          <p:nvPr/>
        </p:nvSpPr>
        <p:spPr>
          <a:xfrm>
            <a:off x="3899393" y="4620107"/>
            <a:ext cx="10565414" cy="1056311"/>
          </a:xfrm>
          <a:prstGeom prst="rect">
            <a:avLst/>
          </a:prstGeom>
          <a:noFill/>
          <a:ln>
            <a:noFill/>
          </a:ln>
        </p:spPr>
        <p:txBody>
          <a:bodyPr spcFirstLastPara="1" wrap="square" lIns="0" tIns="0" rIns="0" bIns="0" anchor="t" anchorCtr="0">
            <a:spAutoFit/>
          </a:bodyPr>
          <a:lstStyle/>
          <a:p>
            <a:pPr marL="0" marR="0" lvl="0" indent="0" algn="ctr" rtl="0">
              <a:lnSpc>
                <a:spcPct val="118000"/>
              </a:lnSpc>
              <a:spcBef>
                <a:spcPts val="0"/>
              </a:spcBef>
              <a:spcAft>
                <a:spcPts val="0"/>
              </a:spcAft>
              <a:buNone/>
            </a:pPr>
            <a:r>
              <a:rPr lang="en-US" sz="7072" b="0" i="0" u="none" strike="noStrike" cap="none">
                <a:solidFill>
                  <a:srgbClr val="FFFFFF"/>
                </a:solidFill>
                <a:latin typeface="Arial"/>
                <a:ea typeface="Arial"/>
                <a:cs typeface="Arial"/>
                <a:sym typeface="Arial"/>
              </a:rPr>
              <a:t>Output</a:t>
            </a:r>
            <a:endParaRPr/>
          </a:p>
        </p:txBody>
      </p:sp>
      <p:pic>
        <p:nvPicPr>
          <p:cNvPr id="361" name="Google Shape;361;p45"/>
          <p:cNvPicPr preferRelativeResize="0"/>
          <p:nvPr/>
        </p:nvPicPr>
        <p:blipFill rotWithShape="1">
          <a:blip r:embed="rId5">
            <a:alphaModFix/>
          </a:blip>
          <a:srcRect/>
          <a:stretch/>
        </p:blipFill>
        <p:spPr>
          <a:xfrm rot="-447366">
            <a:off x="12955621" y="-916530"/>
            <a:ext cx="4068454" cy="3890459"/>
          </a:xfrm>
          <a:prstGeom prst="rect">
            <a:avLst/>
          </a:prstGeom>
          <a:noFill/>
          <a:ln>
            <a:noFill/>
          </a:ln>
        </p:spPr>
      </p:pic>
      <p:pic>
        <p:nvPicPr>
          <p:cNvPr id="362" name="Google Shape;362;p45"/>
          <p:cNvPicPr preferRelativeResize="0"/>
          <p:nvPr/>
        </p:nvPicPr>
        <p:blipFill rotWithShape="1">
          <a:blip r:embed="rId5">
            <a:alphaModFix/>
          </a:blip>
          <a:srcRect/>
          <a:stretch/>
        </p:blipFill>
        <p:spPr>
          <a:xfrm rot="-447366">
            <a:off x="17494525" y="9179016"/>
            <a:ext cx="4068454" cy="389045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67" name="Google Shape;367;p46"/>
          <p:cNvPicPr preferRelativeResize="0"/>
          <p:nvPr/>
        </p:nvPicPr>
        <p:blipFill rotWithShape="1">
          <a:blip r:embed="rId3">
            <a:alphaModFix/>
          </a:blip>
          <a:srcRect/>
          <a:stretch/>
        </p:blipFill>
        <p:spPr>
          <a:xfrm rot="-2715964">
            <a:off x="14738915" y="1647805"/>
            <a:ext cx="1844500" cy="1747664"/>
          </a:xfrm>
          <a:prstGeom prst="rect">
            <a:avLst/>
          </a:prstGeom>
          <a:noFill/>
          <a:ln>
            <a:noFill/>
          </a:ln>
        </p:spPr>
      </p:pic>
      <p:pic>
        <p:nvPicPr>
          <p:cNvPr id="368" name="Google Shape;368;p46"/>
          <p:cNvPicPr preferRelativeResize="0"/>
          <p:nvPr/>
        </p:nvPicPr>
        <p:blipFill rotWithShape="1">
          <a:blip r:embed="rId4">
            <a:alphaModFix/>
          </a:blip>
          <a:srcRect/>
          <a:stretch/>
        </p:blipFill>
        <p:spPr>
          <a:xfrm rot="-3378125">
            <a:off x="15307098" y="-1097460"/>
            <a:ext cx="4943405" cy="5723190"/>
          </a:xfrm>
          <a:prstGeom prst="rect">
            <a:avLst/>
          </a:prstGeom>
          <a:noFill/>
          <a:ln>
            <a:noFill/>
          </a:ln>
        </p:spPr>
      </p:pic>
      <p:sp>
        <p:nvSpPr>
          <p:cNvPr id="369" name="Google Shape;369;p46"/>
          <p:cNvSpPr txBox="1"/>
          <p:nvPr/>
        </p:nvSpPr>
        <p:spPr>
          <a:xfrm>
            <a:off x="243875" y="245978"/>
            <a:ext cx="11771700" cy="1402500"/>
          </a:xfrm>
          <a:prstGeom prst="rect">
            <a:avLst/>
          </a:prstGeom>
          <a:noFill/>
          <a:ln>
            <a:noFill/>
          </a:ln>
        </p:spPr>
        <p:txBody>
          <a:bodyPr spcFirstLastPara="1" wrap="square" lIns="0" tIns="0" rIns="0" bIns="0" anchor="t" anchorCtr="0">
            <a:spAutoFit/>
          </a:bodyPr>
          <a:lstStyle/>
          <a:p>
            <a:pPr marL="0" marR="0" lvl="0" indent="0" algn="l" rtl="0">
              <a:lnSpc>
                <a:spcPct val="117990"/>
              </a:lnSpc>
              <a:spcBef>
                <a:spcPts val="0"/>
              </a:spcBef>
              <a:spcAft>
                <a:spcPts val="0"/>
              </a:spcAft>
              <a:buNone/>
            </a:pPr>
            <a:r>
              <a:rPr lang="en-US" sz="4180" b="1">
                <a:latin typeface="Open Sans"/>
                <a:ea typeface="Open Sans"/>
                <a:cs typeface="Open Sans"/>
                <a:sym typeface="Open Sans"/>
              </a:rPr>
              <a:t>For Chatbot</a:t>
            </a:r>
            <a:endParaRPr/>
          </a:p>
          <a:p>
            <a:pPr marL="0" marR="0" lvl="0" indent="0" algn="l" rtl="0">
              <a:lnSpc>
                <a:spcPct val="117990"/>
              </a:lnSpc>
              <a:spcBef>
                <a:spcPts val="0"/>
              </a:spcBef>
              <a:spcAft>
                <a:spcPts val="0"/>
              </a:spcAft>
              <a:buNone/>
            </a:pPr>
            <a:endParaRPr sz="4180" b="1" i="0" u="none" strike="noStrike" cap="none">
              <a:solidFill>
                <a:srgbClr val="000000"/>
              </a:solidFill>
              <a:latin typeface="Open Sans"/>
              <a:ea typeface="Open Sans"/>
              <a:cs typeface="Open Sans"/>
              <a:sym typeface="Open Sans"/>
            </a:endParaRPr>
          </a:p>
        </p:txBody>
      </p:sp>
      <p:pic>
        <p:nvPicPr>
          <p:cNvPr id="370" name="Google Shape;370;p46"/>
          <p:cNvPicPr preferRelativeResize="0"/>
          <p:nvPr/>
        </p:nvPicPr>
        <p:blipFill>
          <a:blip r:embed="rId5">
            <a:alphaModFix/>
          </a:blip>
          <a:stretch>
            <a:fillRect/>
          </a:stretch>
        </p:blipFill>
        <p:spPr>
          <a:xfrm>
            <a:off x="1311750" y="924573"/>
            <a:ext cx="9635941" cy="90355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pic>
        <p:nvPicPr>
          <p:cNvPr id="375" name="Google Shape;375;p47"/>
          <p:cNvPicPr preferRelativeResize="0"/>
          <p:nvPr/>
        </p:nvPicPr>
        <p:blipFill rotWithShape="1">
          <a:blip r:embed="rId3">
            <a:alphaModFix/>
          </a:blip>
          <a:srcRect/>
          <a:stretch/>
        </p:blipFill>
        <p:spPr>
          <a:xfrm rot="-2715968">
            <a:off x="17201664" y="-582695"/>
            <a:ext cx="1844499" cy="1747665"/>
          </a:xfrm>
          <a:prstGeom prst="rect">
            <a:avLst/>
          </a:prstGeom>
          <a:noFill/>
          <a:ln>
            <a:noFill/>
          </a:ln>
        </p:spPr>
      </p:pic>
      <p:pic>
        <p:nvPicPr>
          <p:cNvPr id="376" name="Google Shape;376;p47"/>
          <p:cNvPicPr preferRelativeResize="0"/>
          <p:nvPr/>
        </p:nvPicPr>
        <p:blipFill rotWithShape="1">
          <a:blip r:embed="rId4">
            <a:alphaModFix/>
          </a:blip>
          <a:srcRect/>
          <a:stretch/>
        </p:blipFill>
        <p:spPr>
          <a:xfrm rot="7397099">
            <a:off x="-1648327" y="6460666"/>
            <a:ext cx="4943406" cy="5723193"/>
          </a:xfrm>
          <a:prstGeom prst="rect">
            <a:avLst/>
          </a:prstGeom>
          <a:noFill/>
          <a:ln>
            <a:noFill/>
          </a:ln>
        </p:spPr>
      </p:pic>
      <p:sp>
        <p:nvSpPr>
          <p:cNvPr id="377" name="Google Shape;377;p47"/>
          <p:cNvSpPr txBox="1"/>
          <p:nvPr/>
        </p:nvSpPr>
        <p:spPr>
          <a:xfrm>
            <a:off x="174350" y="158800"/>
            <a:ext cx="13304400" cy="1402500"/>
          </a:xfrm>
          <a:prstGeom prst="rect">
            <a:avLst/>
          </a:prstGeom>
          <a:noFill/>
          <a:ln>
            <a:noFill/>
          </a:ln>
        </p:spPr>
        <p:txBody>
          <a:bodyPr spcFirstLastPara="1" wrap="square" lIns="0" tIns="0" rIns="0" bIns="0" anchor="t" anchorCtr="0">
            <a:spAutoFit/>
          </a:bodyPr>
          <a:lstStyle/>
          <a:p>
            <a:pPr marL="0" marR="0" lvl="0" indent="0" algn="l" rtl="0">
              <a:lnSpc>
                <a:spcPct val="117990"/>
              </a:lnSpc>
              <a:spcBef>
                <a:spcPts val="0"/>
              </a:spcBef>
              <a:spcAft>
                <a:spcPts val="0"/>
              </a:spcAft>
              <a:buNone/>
            </a:pPr>
            <a:r>
              <a:rPr lang="en-US" sz="4180" b="1">
                <a:latin typeface="Open Sans"/>
                <a:ea typeface="Open Sans"/>
                <a:cs typeface="Open Sans"/>
                <a:sym typeface="Open Sans"/>
              </a:rPr>
              <a:t>Disease Prediction</a:t>
            </a:r>
            <a:endParaRPr/>
          </a:p>
          <a:p>
            <a:pPr marL="0" marR="0" lvl="0" indent="0" algn="l" rtl="0">
              <a:lnSpc>
                <a:spcPct val="117990"/>
              </a:lnSpc>
              <a:spcBef>
                <a:spcPts val="0"/>
              </a:spcBef>
              <a:spcAft>
                <a:spcPts val="0"/>
              </a:spcAft>
              <a:buNone/>
            </a:pPr>
            <a:endParaRPr sz="4180" b="1" i="0" u="none" strike="noStrike" cap="none">
              <a:solidFill>
                <a:srgbClr val="000000"/>
              </a:solidFill>
              <a:latin typeface="Open Sans"/>
              <a:ea typeface="Open Sans"/>
              <a:cs typeface="Open Sans"/>
              <a:sym typeface="Open Sans"/>
            </a:endParaRPr>
          </a:p>
        </p:txBody>
      </p:sp>
      <p:pic>
        <p:nvPicPr>
          <p:cNvPr id="378" name="Google Shape;378;p47"/>
          <p:cNvPicPr preferRelativeResize="0"/>
          <p:nvPr/>
        </p:nvPicPr>
        <p:blipFill>
          <a:blip r:embed="rId5">
            <a:alphaModFix/>
          </a:blip>
          <a:stretch>
            <a:fillRect/>
          </a:stretch>
        </p:blipFill>
        <p:spPr>
          <a:xfrm>
            <a:off x="76200" y="1713700"/>
            <a:ext cx="18135599" cy="41826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Google Shape;383;p48"/>
          <p:cNvPicPr preferRelativeResize="0"/>
          <p:nvPr/>
        </p:nvPicPr>
        <p:blipFill rotWithShape="1">
          <a:blip r:embed="rId3">
            <a:alphaModFix/>
          </a:blip>
          <a:srcRect/>
          <a:stretch/>
        </p:blipFill>
        <p:spPr>
          <a:xfrm rot="-3378125">
            <a:off x="15466562" y="-892863"/>
            <a:ext cx="4943405" cy="5723190"/>
          </a:xfrm>
          <a:prstGeom prst="rect">
            <a:avLst/>
          </a:prstGeom>
          <a:noFill/>
          <a:ln>
            <a:noFill/>
          </a:ln>
        </p:spPr>
      </p:pic>
      <p:pic>
        <p:nvPicPr>
          <p:cNvPr id="384" name="Google Shape;384;p48"/>
          <p:cNvPicPr preferRelativeResize="0"/>
          <p:nvPr/>
        </p:nvPicPr>
        <p:blipFill rotWithShape="1">
          <a:blip r:embed="rId4">
            <a:alphaModFix/>
          </a:blip>
          <a:srcRect/>
          <a:stretch/>
        </p:blipFill>
        <p:spPr>
          <a:xfrm rot="-2715964">
            <a:off x="14738915" y="1647805"/>
            <a:ext cx="1844500" cy="1747664"/>
          </a:xfrm>
          <a:prstGeom prst="rect">
            <a:avLst/>
          </a:prstGeom>
          <a:noFill/>
          <a:ln>
            <a:noFill/>
          </a:ln>
        </p:spPr>
      </p:pic>
      <p:sp>
        <p:nvSpPr>
          <p:cNvPr id="385" name="Google Shape;385;p48"/>
          <p:cNvSpPr txBox="1"/>
          <p:nvPr/>
        </p:nvSpPr>
        <p:spPr>
          <a:xfrm>
            <a:off x="243875" y="245975"/>
            <a:ext cx="12375000" cy="643500"/>
          </a:xfrm>
          <a:prstGeom prst="rect">
            <a:avLst/>
          </a:prstGeom>
          <a:noFill/>
          <a:ln>
            <a:noFill/>
          </a:ln>
        </p:spPr>
        <p:txBody>
          <a:bodyPr spcFirstLastPara="1" wrap="square" lIns="0" tIns="0" rIns="0" bIns="0" anchor="t" anchorCtr="0">
            <a:spAutoFit/>
          </a:bodyPr>
          <a:lstStyle/>
          <a:p>
            <a:pPr marL="0" marR="0" lvl="0" indent="0" algn="l" rtl="0">
              <a:lnSpc>
                <a:spcPct val="117990"/>
              </a:lnSpc>
              <a:spcBef>
                <a:spcPts val="0"/>
              </a:spcBef>
              <a:spcAft>
                <a:spcPts val="0"/>
              </a:spcAft>
              <a:buNone/>
            </a:pPr>
            <a:r>
              <a:rPr lang="en-US" sz="4180" b="1">
                <a:latin typeface="Open Sans"/>
                <a:ea typeface="Open Sans"/>
                <a:cs typeface="Open Sans"/>
                <a:sym typeface="Open Sans"/>
              </a:rPr>
              <a:t>User needs to enter the Smptoms in web</a:t>
            </a:r>
            <a:endParaRPr/>
          </a:p>
        </p:txBody>
      </p:sp>
      <p:pic>
        <p:nvPicPr>
          <p:cNvPr id="386" name="Google Shape;386;p48"/>
          <p:cNvPicPr preferRelativeResize="0"/>
          <p:nvPr/>
        </p:nvPicPr>
        <p:blipFill>
          <a:blip r:embed="rId5">
            <a:alphaModFix/>
          </a:blip>
          <a:stretch>
            <a:fillRect/>
          </a:stretch>
        </p:blipFill>
        <p:spPr>
          <a:xfrm>
            <a:off x="243875" y="1251475"/>
            <a:ext cx="16836125" cy="89047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pic>
        <p:nvPicPr>
          <p:cNvPr id="391" name="Google Shape;391;p49"/>
          <p:cNvPicPr preferRelativeResize="0"/>
          <p:nvPr/>
        </p:nvPicPr>
        <p:blipFill rotWithShape="1">
          <a:blip r:embed="rId3">
            <a:alphaModFix/>
          </a:blip>
          <a:srcRect/>
          <a:stretch/>
        </p:blipFill>
        <p:spPr>
          <a:xfrm rot="-3378124">
            <a:off x="15466564" y="-892863"/>
            <a:ext cx="4943405" cy="5723193"/>
          </a:xfrm>
          <a:prstGeom prst="rect">
            <a:avLst/>
          </a:prstGeom>
          <a:noFill/>
          <a:ln>
            <a:noFill/>
          </a:ln>
        </p:spPr>
      </p:pic>
      <p:pic>
        <p:nvPicPr>
          <p:cNvPr id="392" name="Google Shape;392;p49"/>
          <p:cNvPicPr preferRelativeResize="0"/>
          <p:nvPr/>
        </p:nvPicPr>
        <p:blipFill>
          <a:blip r:embed="rId4">
            <a:alphaModFix/>
          </a:blip>
          <a:stretch>
            <a:fillRect/>
          </a:stretch>
        </p:blipFill>
        <p:spPr>
          <a:xfrm>
            <a:off x="389825" y="664663"/>
            <a:ext cx="17508326" cy="92192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397" name="Google Shape;397;p50"/>
          <p:cNvPicPr preferRelativeResize="0"/>
          <p:nvPr/>
        </p:nvPicPr>
        <p:blipFill rotWithShape="1">
          <a:blip r:embed="rId3">
            <a:alphaModFix/>
          </a:blip>
          <a:srcRect/>
          <a:stretch/>
        </p:blipFill>
        <p:spPr>
          <a:xfrm rot="-3378124">
            <a:off x="15466564" y="-892863"/>
            <a:ext cx="4943405" cy="5723193"/>
          </a:xfrm>
          <a:prstGeom prst="rect">
            <a:avLst/>
          </a:prstGeom>
          <a:noFill/>
          <a:ln>
            <a:noFill/>
          </a:ln>
        </p:spPr>
      </p:pic>
      <p:pic>
        <p:nvPicPr>
          <p:cNvPr id="398" name="Google Shape;398;p50"/>
          <p:cNvPicPr preferRelativeResize="0"/>
          <p:nvPr/>
        </p:nvPicPr>
        <p:blipFill>
          <a:blip r:embed="rId4">
            <a:alphaModFix/>
          </a:blip>
          <a:stretch>
            <a:fillRect/>
          </a:stretch>
        </p:blipFill>
        <p:spPr>
          <a:xfrm>
            <a:off x="328975" y="654950"/>
            <a:ext cx="17630051" cy="92833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pic>
        <p:nvPicPr>
          <p:cNvPr id="403" name="Google Shape;403;p51"/>
          <p:cNvPicPr preferRelativeResize="0"/>
          <p:nvPr/>
        </p:nvPicPr>
        <p:blipFill rotWithShape="1">
          <a:blip r:embed="rId3">
            <a:alphaModFix/>
          </a:blip>
          <a:srcRect/>
          <a:stretch/>
        </p:blipFill>
        <p:spPr>
          <a:xfrm rot="-3378124">
            <a:off x="15466564" y="-892863"/>
            <a:ext cx="4943405" cy="5723193"/>
          </a:xfrm>
          <a:prstGeom prst="rect">
            <a:avLst/>
          </a:prstGeom>
          <a:noFill/>
          <a:ln>
            <a:noFill/>
          </a:ln>
        </p:spPr>
      </p:pic>
      <p:pic>
        <p:nvPicPr>
          <p:cNvPr id="404" name="Google Shape;404;p51"/>
          <p:cNvPicPr preferRelativeResize="0"/>
          <p:nvPr/>
        </p:nvPicPr>
        <p:blipFill>
          <a:blip r:embed="rId4">
            <a:alphaModFix/>
          </a:blip>
          <a:stretch>
            <a:fillRect/>
          </a:stretch>
        </p:blipFill>
        <p:spPr>
          <a:xfrm>
            <a:off x="132888" y="370425"/>
            <a:ext cx="18022224" cy="9546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111"/>
        <p:cNvGrpSpPr/>
        <p:nvPr/>
      </p:nvGrpSpPr>
      <p:grpSpPr>
        <a:xfrm>
          <a:off x="0" y="0"/>
          <a:ext cx="0" cy="0"/>
          <a:chOff x="0" y="0"/>
          <a:chExt cx="0" cy="0"/>
        </a:xfrm>
      </p:grpSpPr>
      <p:pic>
        <p:nvPicPr>
          <p:cNvPr id="112" name="Google Shape;112;p16"/>
          <p:cNvPicPr preferRelativeResize="0"/>
          <p:nvPr/>
        </p:nvPicPr>
        <p:blipFill rotWithShape="1">
          <a:blip r:embed="rId3">
            <a:alphaModFix/>
          </a:blip>
          <a:srcRect/>
          <a:stretch/>
        </p:blipFill>
        <p:spPr>
          <a:xfrm>
            <a:off x="5146123" y="1355511"/>
            <a:ext cx="7995755" cy="7575978"/>
          </a:xfrm>
          <a:prstGeom prst="rect">
            <a:avLst/>
          </a:prstGeom>
          <a:noFill/>
          <a:ln>
            <a:noFill/>
          </a:ln>
        </p:spPr>
      </p:pic>
      <p:pic>
        <p:nvPicPr>
          <p:cNvPr id="113" name="Google Shape;113;p16"/>
          <p:cNvPicPr preferRelativeResize="0"/>
          <p:nvPr/>
        </p:nvPicPr>
        <p:blipFill rotWithShape="1">
          <a:blip r:embed="rId4">
            <a:alphaModFix/>
          </a:blip>
          <a:srcRect/>
          <a:stretch/>
        </p:blipFill>
        <p:spPr>
          <a:xfrm rot="-5033790">
            <a:off x="-3142758" y="5113384"/>
            <a:ext cx="7336933" cy="6529870"/>
          </a:xfrm>
          <a:prstGeom prst="rect">
            <a:avLst/>
          </a:prstGeom>
          <a:noFill/>
          <a:ln>
            <a:noFill/>
          </a:ln>
        </p:spPr>
      </p:pic>
      <p:sp>
        <p:nvSpPr>
          <p:cNvPr id="114" name="Google Shape;114;p16"/>
          <p:cNvSpPr txBox="1"/>
          <p:nvPr/>
        </p:nvSpPr>
        <p:spPr>
          <a:xfrm>
            <a:off x="3861293" y="4620107"/>
            <a:ext cx="10565414" cy="1056311"/>
          </a:xfrm>
          <a:prstGeom prst="rect">
            <a:avLst/>
          </a:prstGeom>
          <a:noFill/>
          <a:ln>
            <a:noFill/>
          </a:ln>
        </p:spPr>
        <p:txBody>
          <a:bodyPr spcFirstLastPara="1" wrap="square" lIns="0" tIns="0" rIns="0" bIns="0" anchor="t" anchorCtr="0">
            <a:spAutoFit/>
          </a:bodyPr>
          <a:lstStyle/>
          <a:p>
            <a:pPr marL="0" marR="0" lvl="0" indent="0" algn="ctr" rtl="0">
              <a:lnSpc>
                <a:spcPct val="118000"/>
              </a:lnSpc>
              <a:spcBef>
                <a:spcPts val="0"/>
              </a:spcBef>
              <a:spcAft>
                <a:spcPts val="0"/>
              </a:spcAft>
              <a:buNone/>
            </a:pPr>
            <a:r>
              <a:rPr lang="en-US" sz="7072" b="0" i="0" u="none" strike="noStrike" cap="none">
                <a:solidFill>
                  <a:srgbClr val="FFFFFF"/>
                </a:solidFill>
                <a:latin typeface="Arial"/>
                <a:ea typeface="Arial"/>
                <a:cs typeface="Arial"/>
                <a:sym typeface="Arial"/>
              </a:rPr>
              <a:t>SCOPE OF THE PROJECT</a:t>
            </a:r>
            <a:endParaRPr/>
          </a:p>
        </p:txBody>
      </p:sp>
      <p:pic>
        <p:nvPicPr>
          <p:cNvPr id="115" name="Google Shape;115;p16"/>
          <p:cNvPicPr preferRelativeResize="0"/>
          <p:nvPr/>
        </p:nvPicPr>
        <p:blipFill rotWithShape="1">
          <a:blip r:embed="rId5">
            <a:alphaModFix/>
          </a:blip>
          <a:srcRect/>
          <a:stretch/>
        </p:blipFill>
        <p:spPr>
          <a:xfrm rot="-447366">
            <a:off x="12955621" y="-916530"/>
            <a:ext cx="4068454" cy="3890459"/>
          </a:xfrm>
          <a:prstGeom prst="rect">
            <a:avLst/>
          </a:prstGeom>
          <a:noFill/>
          <a:ln>
            <a:noFill/>
          </a:ln>
        </p:spPr>
      </p:pic>
      <p:pic>
        <p:nvPicPr>
          <p:cNvPr id="116" name="Google Shape;116;p16"/>
          <p:cNvPicPr preferRelativeResize="0"/>
          <p:nvPr/>
        </p:nvPicPr>
        <p:blipFill rotWithShape="1">
          <a:blip r:embed="rId5">
            <a:alphaModFix/>
          </a:blip>
          <a:srcRect/>
          <a:stretch/>
        </p:blipFill>
        <p:spPr>
          <a:xfrm rot="-447366">
            <a:off x="17494525" y="9179016"/>
            <a:ext cx="4068454" cy="389045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pic>
        <p:nvPicPr>
          <p:cNvPr id="409" name="Google Shape;409;p52"/>
          <p:cNvPicPr preferRelativeResize="0"/>
          <p:nvPr/>
        </p:nvPicPr>
        <p:blipFill rotWithShape="1">
          <a:blip r:embed="rId3">
            <a:alphaModFix/>
          </a:blip>
          <a:srcRect t="7640" b="7772"/>
          <a:stretch/>
        </p:blipFill>
        <p:spPr>
          <a:xfrm>
            <a:off x="0" y="0"/>
            <a:ext cx="18288000" cy="10287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p:nvPr/>
        </p:nvSpPr>
        <p:spPr>
          <a:xfrm>
            <a:off x="1419766" y="1944574"/>
            <a:ext cx="12971700" cy="5714400"/>
          </a:xfrm>
          <a:prstGeom prst="rect">
            <a:avLst/>
          </a:prstGeom>
          <a:noFill/>
          <a:ln>
            <a:noFill/>
          </a:ln>
        </p:spPr>
        <p:txBody>
          <a:bodyPr spcFirstLastPara="1" wrap="square" lIns="0" tIns="0" rIns="0" bIns="0" anchor="t" anchorCtr="0">
            <a:spAutoFit/>
          </a:bodyPr>
          <a:lstStyle/>
          <a:p>
            <a:pPr marL="914400" lvl="1" indent="-466725" algn="l" rtl="0">
              <a:lnSpc>
                <a:spcPct val="150000"/>
              </a:lnSpc>
              <a:spcBef>
                <a:spcPts val="0"/>
              </a:spcBef>
              <a:spcAft>
                <a:spcPts val="0"/>
              </a:spcAft>
              <a:buSzPts val="3750"/>
              <a:buFont typeface="Assistant Medium"/>
              <a:buChar char="•"/>
            </a:pPr>
            <a:r>
              <a:rPr lang="en-US" sz="3750">
                <a:solidFill>
                  <a:srgbClr val="333333"/>
                </a:solidFill>
                <a:highlight>
                  <a:srgbClr val="FFFFFF"/>
                </a:highlight>
                <a:latin typeface="Assistant Medium"/>
                <a:ea typeface="Assistant Medium"/>
                <a:cs typeface="Assistant Medium"/>
                <a:sym typeface="Assistant Medium"/>
              </a:rPr>
              <a:t>Our Aim of the project is to take symptoms as input from the user and predict what type of disease the user may have</a:t>
            </a:r>
            <a:endParaRPr sz="3750" i="0" u="none" strike="noStrike" cap="none">
              <a:solidFill>
                <a:srgbClr val="000000"/>
              </a:solidFill>
              <a:latin typeface="Assistant Medium"/>
              <a:ea typeface="Assistant Medium"/>
              <a:cs typeface="Assistant Medium"/>
              <a:sym typeface="Assistant Medium"/>
            </a:endParaRPr>
          </a:p>
          <a:p>
            <a:pPr marL="914400" lvl="1" indent="-466725" algn="l" rtl="0">
              <a:lnSpc>
                <a:spcPct val="150000"/>
              </a:lnSpc>
              <a:spcBef>
                <a:spcPts val="0"/>
              </a:spcBef>
              <a:spcAft>
                <a:spcPts val="0"/>
              </a:spcAft>
              <a:buSzPts val="3750"/>
              <a:buFont typeface="Assistant Medium"/>
              <a:buChar char="•"/>
            </a:pPr>
            <a:r>
              <a:rPr lang="en-US" sz="3750">
                <a:solidFill>
                  <a:srgbClr val="333333"/>
                </a:solidFill>
                <a:highlight>
                  <a:srgbClr val="FFFFFF"/>
                </a:highlight>
                <a:latin typeface="Assistant Medium"/>
                <a:ea typeface="Assistant Medium"/>
                <a:cs typeface="Assistant Medium"/>
                <a:sym typeface="Assistant Medium"/>
              </a:rPr>
              <a:t>For this we have use sequential model to extract the symptoms from the text and KNN algorithm for predicting the type of disease</a:t>
            </a:r>
            <a:endParaRPr sz="3750" i="0" u="none" strike="noStrike" cap="none">
              <a:solidFill>
                <a:srgbClr val="000000"/>
              </a:solidFill>
              <a:latin typeface="Assistant Medium"/>
              <a:ea typeface="Assistant Medium"/>
              <a:cs typeface="Assistant Medium"/>
              <a:sym typeface="Assistant Medium"/>
            </a:endParaRPr>
          </a:p>
          <a:p>
            <a:pPr marL="755642" marR="0" lvl="1" indent="-393759" algn="l" rtl="0">
              <a:lnSpc>
                <a:spcPct val="140011"/>
              </a:lnSpc>
              <a:spcBef>
                <a:spcPts val="0"/>
              </a:spcBef>
              <a:spcAft>
                <a:spcPts val="0"/>
              </a:spcAft>
              <a:buClr>
                <a:srgbClr val="000000"/>
              </a:buClr>
              <a:buSzPts val="3750"/>
              <a:buFont typeface="Assistant Medium"/>
              <a:buChar char="•"/>
            </a:pPr>
            <a:r>
              <a:rPr lang="en-US" sz="3750" i="0" u="none" strike="noStrike" cap="none">
                <a:solidFill>
                  <a:srgbClr val="000000"/>
                </a:solidFill>
                <a:latin typeface="Assistant Medium"/>
                <a:ea typeface="Assistant Medium"/>
                <a:cs typeface="Assistant Medium"/>
                <a:sym typeface="Assistant Medium"/>
              </a:rPr>
              <a:t>I</a:t>
            </a:r>
            <a:r>
              <a:rPr lang="en-US" sz="3750">
                <a:latin typeface="Assistant Medium"/>
                <a:ea typeface="Assistant Medium"/>
                <a:cs typeface="Assistant Medium"/>
                <a:sym typeface="Assistant Medium"/>
              </a:rPr>
              <a:t>t tells what disease the user may have from given symptoms</a:t>
            </a:r>
            <a:endParaRPr sz="3750" i="0" u="none" strike="noStrike" cap="none">
              <a:solidFill>
                <a:srgbClr val="000000"/>
              </a:solidFill>
              <a:latin typeface="Assistant Medium"/>
              <a:ea typeface="Assistant Medium"/>
              <a:cs typeface="Assistant Medium"/>
              <a:sym typeface="Assistant Medium"/>
            </a:endParaRPr>
          </a:p>
          <a:p>
            <a:pPr marL="820411" marR="0" lvl="1" indent="-407093" algn="l" rtl="0">
              <a:lnSpc>
                <a:spcPct val="140010"/>
              </a:lnSpc>
              <a:spcBef>
                <a:spcPts val="0"/>
              </a:spcBef>
              <a:spcAft>
                <a:spcPts val="0"/>
              </a:spcAft>
              <a:buClr>
                <a:srgbClr val="000000"/>
              </a:buClr>
              <a:buSzPts val="3750"/>
              <a:buFont typeface="Assistant Medium"/>
              <a:buChar char="•"/>
            </a:pPr>
            <a:r>
              <a:rPr lang="en-US" sz="3750">
                <a:latin typeface="Assistant Medium"/>
                <a:ea typeface="Assistant Medium"/>
                <a:cs typeface="Assistant Medium"/>
                <a:sym typeface="Assistant Medium"/>
              </a:rPr>
              <a:t>Our chatbot also recommends doctor in that feild</a:t>
            </a:r>
            <a:r>
              <a:rPr lang="en-US" sz="3750" i="0" u="none" strike="noStrike" cap="none">
                <a:solidFill>
                  <a:srgbClr val="000000"/>
                </a:solidFill>
                <a:latin typeface="Assistant Medium"/>
                <a:ea typeface="Assistant Medium"/>
                <a:cs typeface="Assistant Medium"/>
                <a:sym typeface="Assistant Medium"/>
              </a:rPr>
              <a:t>.</a:t>
            </a:r>
            <a:endParaRPr sz="3750">
              <a:latin typeface="Assistant Medium"/>
              <a:ea typeface="Assistant Medium"/>
              <a:cs typeface="Assistant Medium"/>
              <a:sym typeface="Assistant Medium"/>
            </a:endParaRPr>
          </a:p>
        </p:txBody>
      </p:sp>
      <p:pic>
        <p:nvPicPr>
          <p:cNvPr id="122" name="Google Shape;122;p17"/>
          <p:cNvPicPr preferRelativeResize="0"/>
          <p:nvPr/>
        </p:nvPicPr>
        <p:blipFill rotWithShape="1">
          <a:blip r:embed="rId3">
            <a:alphaModFix/>
          </a:blip>
          <a:srcRect/>
          <a:stretch/>
        </p:blipFill>
        <p:spPr>
          <a:xfrm rot="-2715964">
            <a:off x="14738915" y="1647805"/>
            <a:ext cx="1844500" cy="1747664"/>
          </a:xfrm>
          <a:prstGeom prst="rect">
            <a:avLst/>
          </a:prstGeom>
          <a:noFill/>
          <a:ln>
            <a:noFill/>
          </a:ln>
        </p:spPr>
      </p:pic>
      <p:pic>
        <p:nvPicPr>
          <p:cNvPr id="123" name="Google Shape;123;p17"/>
          <p:cNvPicPr preferRelativeResize="0"/>
          <p:nvPr/>
        </p:nvPicPr>
        <p:blipFill rotWithShape="1">
          <a:blip r:embed="rId4">
            <a:alphaModFix/>
          </a:blip>
          <a:srcRect/>
          <a:stretch/>
        </p:blipFill>
        <p:spPr>
          <a:xfrm rot="-3378125">
            <a:off x="15307098" y="-1097460"/>
            <a:ext cx="4943405" cy="572319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127"/>
        <p:cNvGrpSpPr/>
        <p:nvPr/>
      </p:nvGrpSpPr>
      <p:grpSpPr>
        <a:xfrm>
          <a:off x="0" y="0"/>
          <a:ext cx="0" cy="0"/>
          <a:chOff x="0" y="0"/>
          <a:chExt cx="0" cy="0"/>
        </a:xfrm>
      </p:grpSpPr>
      <p:pic>
        <p:nvPicPr>
          <p:cNvPr id="128" name="Google Shape;128;p18"/>
          <p:cNvPicPr preferRelativeResize="0"/>
          <p:nvPr/>
        </p:nvPicPr>
        <p:blipFill rotWithShape="1">
          <a:blip r:embed="rId3">
            <a:alphaModFix/>
          </a:blip>
          <a:srcRect/>
          <a:stretch/>
        </p:blipFill>
        <p:spPr>
          <a:xfrm>
            <a:off x="5146123" y="1355511"/>
            <a:ext cx="7995755" cy="7575978"/>
          </a:xfrm>
          <a:prstGeom prst="rect">
            <a:avLst/>
          </a:prstGeom>
          <a:noFill/>
          <a:ln>
            <a:noFill/>
          </a:ln>
        </p:spPr>
      </p:pic>
      <p:pic>
        <p:nvPicPr>
          <p:cNvPr id="129" name="Google Shape;129;p18"/>
          <p:cNvPicPr preferRelativeResize="0"/>
          <p:nvPr/>
        </p:nvPicPr>
        <p:blipFill rotWithShape="1">
          <a:blip r:embed="rId4">
            <a:alphaModFix/>
          </a:blip>
          <a:srcRect/>
          <a:stretch/>
        </p:blipFill>
        <p:spPr>
          <a:xfrm rot="-5033790">
            <a:off x="-3142758" y="5113384"/>
            <a:ext cx="7336933" cy="6529870"/>
          </a:xfrm>
          <a:prstGeom prst="rect">
            <a:avLst/>
          </a:prstGeom>
          <a:noFill/>
          <a:ln>
            <a:noFill/>
          </a:ln>
        </p:spPr>
      </p:pic>
      <p:sp>
        <p:nvSpPr>
          <p:cNvPr id="130" name="Google Shape;130;p18"/>
          <p:cNvSpPr txBox="1"/>
          <p:nvPr/>
        </p:nvSpPr>
        <p:spPr>
          <a:xfrm>
            <a:off x="3861293" y="4620107"/>
            <a:ext cx="10565414" cy="1056311"/>
          </a:xfrm>
          <a:prstGeom prst="rect">
            <a:avLst/>
          </a:prstGeom>
          <a:noFill/>
          <a:ln>
            <a:noFill/>
          </a:ln>
        </p:spPr>
        <p:txBody>
          <a:bodyPr spcFirstLastPara="1" wrap="square" lIns="0" tIns="0" rIns="0" bIns="0" anchor="t" anchorCtr="0">
            <a:spAutoFit/>
          </a:bodyPr>
          <a:lstStyle/>
          <a:p>
            <a:pPr marL="0" marR="0" lvl="0" indent="0" algn="ctr" rtl="0">
              <a:lnSpc>
                <a:spcPct val="118000"/>
              </a:lnSpc>
              <a:spcBef>
                <a:spcPts val="0"/>
              </a:spcBef>
              <a:spcAft>
                <a:spcPts val="0"/>
              </a:spcAft>
              <a:buNone/>
            </a:pPr>
            <a:r>
              <a:rPr lang="en-US" sz="7072" b="0" i="0" u="none" strike="noStrike" cap="none">
                <a:solidFill>
                  <a:srgbClr val="FFFFFF"/>
                </a:solidFill>
                <a:latin typeface="Arial"/>
                <a:ea typeface="Arial"/>
                <a:cs typeface="Arial"/>
                <a:sym typeface="Arial"/>
              </a:rPr>
              <a:t>INTRODUCTION</a:t>
            </a:r>
            <a:endParaRPr/>
          </a:p>
        </p:txBody>
      </p:sp>
      <p:pic>
        <p:nvPicPr>
          <p:cNvPr id="131" name="Google Shape;131;p18"/>
          <p:cNvPicPr preferRelativeResize="0"/>
          <p:nvPr/>
        </p:nvPicPr>
        <p:blipFill rotWithShape="1">
          <a:blip r:embed="rId5">
            <a:alphaModFix/>
          </a:blip>
          <a:srcRect/>
          <a:stretch/>
        </p:blipFill>
        <p:spPr>
          <a:xfrm rot="-447366">
            <a:off x="12955621" y="-916530"/>
            <a:ext cx="4068454" cy="3890459"/>
          </a:xfrm>
          <a:prstGeom prst="rect">
            <a:avLst/>
          </a:prstGeom>
          <a:noFill/>
          <a:ln>
            <a:noFill/>
          </a:ln>
        </p:spPr>
      </p:pic>
      <p:pic>
        <p:nvPicPr>
          <p:cNvPr id="132" name="Google Shape;132;p18"/>
          <p:cNvPicPr preferRelativeResize="0"/>
          <p:nvPr/>
        </p:nvPicPr>
        <p:blipFill rotWithShape="1">
          <a:blip r:embed="rId5">
            <a:alphaModFix/>
          </a:blip>
          <a:srcRect/>
          <a:stretch/>
        </p:blipFill>
        <p:spPr>
          <a:xfrm rot="-447366">
            <a:off x="17494525" y="9179016"/>
            <a:ext cx="4068454" cy="389045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9"/>
          <p:cNvSpPr txBox="1"/>
          <p:nvPr/>
        </p:nvSpPr>
        <p:spPr>
          <a:xfrm>
            <a:off x="697075" y="250125"/>
            <a:ext cx="10410000" cy="2373000"/>
          </a:xfrm>
          <a:prstGeom prst="rect">
            <a:avLst/>
          </a:prstGeom>
          <a:noFill/>
          <a:ln>
            <a:noFill/>
          </a:ln>
        </p:spPr>
        <p:txBody>
          <a:bodyPr spcFirstLastPara="1" wrap="square" lIns="0" tIns="0" rIns="0" bIns="0" anchor="t" anchorCtr="0">
            <a:spAutoFit/>
          </a:bodyPr>
          <a:lstStyle/>
          <a:p>
            <a:pPr marL="0" marR="0" lvl="0" indent="0" algn="l" rtl="0">
              <a:lnSpc>
                <a:spcPct val="118000"/>
              </a:lnSpc>
              <a:spcBef>
                <a:spcPts val="0"/>
              </a:spcBef>
              <a:spcAft>
                <a:spcPts val="0"/>
              </a:spcAft>
              <a:buNone/>
            </a:pPr>
            <a:r>
              <a:rPr lang="en-US" sz="7072"/>
              <a:t>What is</a:t>
            </a:r>
            <a:endParaRPr sz="7072"/>
          </a:p>
          <a:p>
            <a:pPr marL="0" marR="0" lvl="0" indent="0" algn="l" rtl="0">
              <a:lnSpc>
                <a:spcPct val="118000"/>
              </a:lnSpc>
              <a:spcBef>
                <a:spcPts val="0"/>
              </a:spcBef>
              <a:spcAft>
                <a:spcPts val="0"/>
              </a:spcAft>
              <a:buNone/>
            </a:pPr>
            <a:r>
              <a:rPr lang="en-US" sz="7072"/>
              <a:t>Retrieval Based Chatbot?</a:t>
            </a:r>
            <a:endParaRPr sz="7072"/>
          </a:p>
        </p:txBody>
      </p:sp>
      <p:sp>
        <p:nvSpPr>
          <p:cNvPr id="138" name="Google Shape;138;p19"/>
          <p:cNvSpPr txBox="1"/>
          <p:nvPr/>
        </p:nvSpPr>
        <p:spPr>
          <a:xfrm>
            <a:off x="1576782" y="2676729"/>
            <a:ext cx="12971700" cy="5569500"/>
          </a:xfrm>
          <a:prstGeom prst="rect">
            <a:avLst/>
          </a:prstGeom>
          <a:noFill/>
          <a:ln>
            <a:noFill/>
          </a:ln>
        </p:spPr>
        <p:txBody>
          <a:bodyPr spcFirstLastPara="1" wrap="square" lIns="0" tIns="0" rIns="0" bIns="0" anchor="t" anchorCtr="0">
            <a:spAutoFit/>
          </a:bodyPr>
          <a:lstStyle/>
          <a:p>
            <a:pPr marL="734053" marR="0" lvl="1" indent="-363914" algn="l" rtl="0">
              <a:lnSpc>
                <a:spcPct val="140011"/>
              </a:lnSpc>
              <a:spcBef>
                <a:spcPts val="0"/>
              </a:spcBef>
              <a:spcAft>
                <a:spcPts val="0"/>
              </a:spcAft>
              <a:buClr>
                <a:srgbClr val="000000"/>
              </a:buClr>
              <a:buSzPts val="3350"/>
              <a:buFont typeface="Assistant"/>
              <a:buChar char="•"/>
            </a:pPr>
            <a:r>
              <a:rPr lang="en-US" sz="3350">
                <a:solidFill>
                  <a:srgbClr val="292929"/>
                </a:solidFill>
                <a:highlight>
                  <a:srgbClr val="FFFFFF"/>
                </a:highlight>
                <a:latin typeface="Assistant"/>
                <a:ea typeface="Assistant"/>
                <a:cs typeface="Assistant"/>
                <a:sym typeface="Assistant"/>
              </a:rPr>
              <a:t>Retrieval-based chatbots work on the principle of graphs or directed flows. The chatbot is trained to provide the best possible response from a database of predefined responses. The responses are based on existing information.</a:t>
            </a:r>
            <a:endParaRPr sz="3350">
              <a:solidFill>
                <a:srgbClr val="292929"/>
              </a:solidFill>
              <a:highlight>
                <a:srgbClr val="FFFFFF"/>
              </a:highlight>
              <a:latin typeface="Assistant"/>
              <a:ea typeface="Assistant"/>
              <a:cs typeface="Assistant"/>
              <a:sym typeface="Assistant"/>
            </a:endParaRPr>
          </a:p>
          <a:p>
            <a:pPr marL="734053" marR="0" lvl="1" indent="-363914" algn="l" rtl="0">
              <a:lnSpc>
                <a:spcPct val="140011"/>
              </a:lnSpc>
              <a:spcBef>
                <a:spcPts val="0"/>
              </a:spcBef>
              <a:spcAft>
                <a:spcPts val="0"/>
              </a:spcAft>
              <a:buClr>
                <a:srgbClr val="292929"/>
              </a:buClr>
              <a:buSzPts val="3350"/>
              <a:buFont typeface="Assistant"/>
              <a:buChar char="•"/>
            </a:pPr>
            <a:r>
              <a:rPr lang="en-US" sz="3350">
                <a:solidFill>
                  <a:srgbClr val="292929"/>
                </a:solidFill>
                <a:highlight>
                  <a:srgbClr val="FFFFFF"/>
                </a:highlight>
                <a:latin typeface="Assistant"/>
                <a:ea typeface="Assistant"/>
                <a:cs typeface="Assistant"/>
                <a:sym typeface="Assistant"/>
              </a:rPr>
              <a:t>Retrieval-based chatbots use techniques like keywords matching, machine learning or deep learning to identify the most appropriate response. Regardless of the technique, these chatbots provide only predefined responses and do not generate new output.</a:t>
            </a:r>
            <a:endParaRPr sz="3350">
              <a:solidFill>
                <a:srgbClr val="292929"/>
              </a:solidFill>
              <a:highlight>
                <a:srgbClr val="FFFFFF"/>
              </a:highlight>
              <a:latin typeface="Assistant"/>
              <a:ea typeface="Assistant"/>
              <a:cs typeface="Assistant"/>
              <a:sym typeface="Assistant"/>
            </a:endParaRPr>
          </a:p>
        </p:txBody>
      </p:sp>
      <p:pic>
        <p:nvPicPr>
          <p:cNvPr id="139" name="Google Shape;139;p19"/>
          <p:cNvPicPr preferRelativeResize="0"/>
          <p:nvPr/>
        </p:nvPicPr>
        <p:blipFill rotWithShape="1">
          <a:blip r:embed="rId3">
            <a:alphaModFix/>
          </a:blip>
          <a:srcRect/>
          <a:stretch/>
        </p:blipFill>
        <p:spPr>
          <a:xfrm rot="-2715964">
            <a:off x="14738915" y="1647805"/>
            <a:ext cx="1844500" cy="1747664"/>
          </a:xfrm>
          <a:prstGeom prst="rect">
            <a:avLst/>
          </a:prstGeom>
          <a:noFill/>
          <a:ln>
            <a:noFill/>
          </a:ln>
        </p:spPr>
      </p:pic>
      <p:pic>
        <p:nvPicPr>
          <p:cNvPr id="140" name="Google Shape;140;p19"/>
          <p:cNvPicPr preferRelativeResize="0"/>
          <p:nvPr/>
        </p:nvPicPr>
        <p:blipFill rotWithShape="1">
          <a:blip r:embed="rId4">
            <a:alphaModFix/>
          </a:blip>
          <a:srcRect/>
          <a:stretch/>
        </p:blipFill>
        <p:spPr>
          <a:xfrm rot="-3378125">
            <a:off x="15307098" y="-1097460"/>
            <a:ext cx="4943405" cy="572319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0"/>
          <p:cNvPicPr preferRelativeResize="0"/>
          <p:nvPr/>
        </p:nvPicPr>
        <p:blipFill rotWithShape="1">
          <a:blip r:embed="rId3">
            <a:alphaModFix/>
          </a:blip>
          <a:srcRect/>
          <a:stretch/>
        </p:blipFill>
        <p:spPr>
          <a:xfrm rot="-2715964">
            <a:off x="16277768" y="-323330"/>
            <a:ext cx="2809565" cy="2662063"/>
          </a:xfrm>
          <a:prstGeom prst="rect">
            <a:avLst/>
          </a:prstGeom>
          <a:noFill/>
          <a:ln>
            <a:noFill/>
          </a:ln>
        </p:spPr>
      </p:pic>
      <p:pic>
        <p:nvPicPr>
          <p:cNvPr id="146" name="Google Shape;146;p20"/>
          <p:cNvPicPr preferRelativeResize="0"/>
          <p:nvPr/>
        </p:nvPicPr>
        <p:blipFill rotWithShape="1">
          <a:blip r:embed="rId4">
            <a:alphaModFix/>
          </a:blip>
          <a:srcRect l="2622" r="2622"/>
          <a:stretch/>
        </p:blipFill>
        <p:spPr>
          <a:xfrm rot="4264436">
            <a:off x="749998" y="6902051"/>
            <a:ext cx="4841773" cy="5915828"/>
          </a:xfrm>
          <a:prstGeom prst="rect">
            <a:avLst/>
          </a:prstGeom>
          <a:noFill/>
          <a:ln>
            <a:noFill/>
          </a:ln>
        </p:spPr>
      </p:pic>
      <p:sp>
        <p:nvSpPr>
          <p:cNvPr id="147" name="Google Shape;147;p20"/>
          <p:cNvSpPr txBox="1"/>
          <p:nvPr/>
        </p:nvSpPr>
        <p:spPr>
          <a:xfrm>
            <a:off x="865398" y="2091913"/>
            <a:ext cx="16393800" cy="3349800"/>
          </a:xfrm>
          <a:prstGeom prst="rect">
            <a:avLst/>
          </a:prstGeom>
          <a:noFill/>
          <a:ln>
            <a:noFill/>
          </a:ln>
        </p:spPr>
        <p:txBody>
          <a:bodyPr spcFirstLastPara="1" wrap="square" lIns="0" tIns="0" rIns="0" bIns="0" anchor="t" anchorCtr="0">
            <a:spAutoFit/>
          </a:bodyPr>
          <a:lstStyle/>
          <a:p>
            <a:pPr marL="0" marR="0" lvl="0" indent="0" algn="l" rtl="0">
              <a:lnSpc>
                <a:spcPct val="117988"/>
              </a:lnSpc>
              <a:spcBef>
                <a:spcPts val="0"/>
              </a:spcBef>
              <a:spcAft>
                <a:spcPts val="0"/>
              </a:spcAft>
              <a:buNone/>
            </a:pPr>
            <a:r>
              <a:rPr lang="en-US" sz="4275" b="0" i="0" u="none" strike="noStrike" cap="none">
                <a:solidFill>
                  <a:srgbClr val="000000"/>
                </a:solidFill>
                <a:latin typeface="Open Sans Light"/>
                <a:ea typeface="Open Sans Light"/>
                <a:cs typeface="Open Sans Light"/>
                <a:sym typeface="Open Sans Light"/>
              </a:rPr>
              <a:t>Few Limitations :</a:t>
            </a:r>
            <a:endParaRPr/>
          </a:p>
          <a:p>
            <a:pPr marL="0" marR="0" lvl="0" indent="0" algn="l" rtl="0">
              <a:lnSpc>
                <a:spcPct val="117988"/>
              </a:lnSpc>
              <a:spcBef>
                <a:spcPts val="0"/>
              </a:spcBef>
              <a:spcAft>
                <a:spcPts val="0"/>
              </a:spcAft>
              <a:buNone/>
            </a:pPr>
            <a:r>
              <a:rPr lang="en-US" sz="4275" b="0" i="0" u="none" strike="noStrike" cap="none">
                <a:solidFill>
                  <a:srgbClr val="000000"/>
                </a:solidFill>
                <a:latin typeface="Open Sans Light"/>
                <a:ea typeface="Open Sans Light"/>
                <a:cs typeface="Open Sans Light"/>
                <a:sym typeface="Open Sans Light"/>
              </a:rPr>
              <a:t> </a:t>
            </a:r>
            <a:endParaRPr/>
          </a:p>
          <a:p>
            <a:pPr marL="914400" lvl="1" indent="-449262" algn="l" rtl="0">
              <a:lnSpc>
                <a:spcPct val="117985"/>
              </a:lnSpc>
              <a:spcBef>
                <a:spcPts val="0"/>
              </a:spcBef>
              <a:spcAft>
                <a:spcPts val="0"/>
              </a:spcAft>
              <a:buSzPts val="3475"/>
              <a:buChar char="•"/>
            </a:pPr>
            <a:r>
              <a:rPr lang="en-US" sz="3475">
                <a:solidFill>
                  <a:schemeClr val="dk1"/>
                </a:solidFill>
                <a:latin typeface="Open Sans Light"/>
                <a:ea typeface="Open Sans Light"/>
                <a:cs typeface="Open Sans Light"/>
                <a:sym typeface="Open Sans Light"/>
              </a:rPr>
              <a:t>This type of chatbot will not generate new responses if the user may ask question out of our database our chatbot will returns inbuilt response</a:t>
            </a:r>
            <a:endParaRPr sz="3475">
              <a:solidFill>
                <a:schemeClr val="dk1"/>
              </a:solidFill>
              <a:latin typeface="Open Sans Light"/>
              <a:ea typeface="Open Sans Light"/>
              <a:cs typeface="Open Sans Light"/>
              <a:sym typeface="Open Sans Light"/>
            </a:endParaRPr>
          </a:p>
          <a:p>
            <a:pPr marL="914400" lvl="1" indent="-449262" algn="l" rtl="0">
              <a:lnSpc>
                <a:spcPct val="117985"/>
              </a:lnSpc>
              <a:spcBef>
                <a:spcPts val="0"/>
              </a:spcBef>
              <a:spcAft>
                <a:spcPts val="0"/>
              </a:spcAft>
              <a:buClr>
                <a:schemeClr val="dk1"/>
              </a:buClr>
              <a:buSzPts val="3475"/>
              <a:buFont typeface="Open Sans Light"/>
              <a:buChar char="•"/>
            </a:pPr>
            <a:r>
              <a:rPr lang="en-US" sz="3475">
                <a:solidFill>
                  <a:schemeClr val="dk1"/>
                </a:solidFill>
                <a:latin typeface="Open Sans Light"/>
                <a:ea typeface="Open Sans Light"/>
                <a:cs typeface="Open Sans Light"/>
                <a:sym typeface="Open Sans Light"/>
              </a:rPr>
              <a:t>This form of chatbot needs a large database.</a:t>
            </a:r>
            <a:endParaRPr sz="3475">
              <a:solidFill>
                <a:schemeClr val="dk1"/>
              </a:solidFill>
              <a:latin typeface="Open Sans Light"/>
              <a:ea typeface="Open Sans Light"/>
              <a:cs typeface="Open Sans Light"/>
              <a:sym typeface="Open Sans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151"/>
        <p:cNvGrpSpPr/>
        <p:nvPr/>
      </p:nvGrpSpPr>
      <p:grpSpPr>
        <a:xfrm>
          <a:off x="0" y="0"/>
          <a:ext cx="0" cy="0"/>
          <a:chOff x="0" y="0"/>
          <a:chExt cx="0" cy="0"/>
        </a:xfrm>
      </p:grpSpPr>
      <p:pic>
        <p:nvPicPr>
          <p:cNvPr id="152" name="Google Shape;152;p21"/>
          <p:cNvPicPr preferRelativeResize="0"/>
          <p:nvPr/>
        </p:nvPicPr>
        <p:blipFill rotWithShape="1">
          <a:blip r:embed="rId3">
            <a:alphaModFix/>
          </a:blip>
          <a:srcRect/>
          <a:stretch/>
        </p:blipFill>
        <p:spPr>
          <a:xfrm>
            <a:off x="5146123" y="1355511"/>
            <a:ext cx="7995755" cy="7575978"/>
          </a:xfrm>
          <a:prstGeom prst="rect">
            <a:avLst/>
          </a:prstGeom>
          <a:noFill/>
          <a:ln>
            <a:noFill/>
          </a:ln>
        </p:spPr>
      </p:pic>
      <p:pic>
        <p:nvPicPr>
          <p:cNvPr id="153" name="Google Shape;153;p21"/>
          <p:cNvPicPr preferRelativeResize="0"/>
          <p:nvPr/>
        </p:nvPicPr>
        <p:blipFill rotWithShape="1">
          <a:blip r:embed="rId4">
            <a:alphaModFix/>
          </a:blip>
          <a:srcRect/>
          <a:stretch/>
        </p:blipFill>
        <p:spPr>
          <a:xfrm rot="-5033790">
            <a:off x="-3142758" y="5113384"/>
            <a:ext cx="7336933" cy="6529870"/>
          </a:xfrm>
          <a:prstGeom prst="rect">
            <a:avLst/>
          </a:prstGeom>
          <a:noFill/>
          <a:ln>
            <a:noFill/>
          </a:ln>
        </p:spPr>
      </p:pic>
      <p:sp>
        <p:nvSpPr>
          <p:cNvPr id="154" name="Google Shape;154;p21"/>
          <p:cNvSpPr txBox="1"/>
          <p:nvPr/>
        </p:nvSpPr>
        <p:spPr>
          <a:xfrm>
            <a:off x="3899393" y="4620107"/>
            <a:ext cx="10565414" cy="1056311"/>
          </a:xfrm>
          <a:prstGeom prst="rect">
            <a:avLst/>
          </a:prstGeom>
          <a:noFill/>
          <a:ln>
            <a:noFill/>
          </a:ln>
        </p:spPr>
        <p:txBody>
          <a:bodyPr spcFirstLastPara="1" wrap="square" lIns="0" tIns="0" rIns="0" bIns="0" anchor="t" anchorCtr="0">
            <a:spAutoFit/>
          </a:bodyPr>
          <a:lstStyle/>
          <a:p>
            <a:pPr marL="0" marR="0" lvl="0" indent="0" algn="ctr" rtl="0">
              <a:lnSpc>
                <a:spcPct val="118000"/>
              </a:lnSpc>
              <a:spcBef>
                <a:spcPts val="0"/>
              </a:spcBef>
              <a:spcAft>
                <a:spcPts val="0"/>
              </a:spcAft>
              <a:buNone/>
            </a:pPr>
            <a:r>
              <a:rPr lang="en-US" sz="7072" b="0" i="0" u="none" strike="noStrike" cap="none">
                <a:solidFill>
                  <a:srgbClr val="FFFFFF"/>
                </a:solidFill>
                <a:latin typeface="Arial"/>
                <a:ea typeface="Arial"/>
                <a:cs typeface="Arial"/>
                <a:sym typeface="Arial"/>
              </a:rPr>
              <a:t>System Architecture:</a:t>
            </a:r>
            <a:endParaRPr/>
          </a:p>
        </p:txBody>
      </p:sp>
      <p:pic>
        <p:nvPicPr>
          <p:cNvPr id="155" name="Google Shape;155;p21"/>
          <p:cNvPicPr preferRelativeResize="0"/>
          <p:nvPr/>
        </p:nvPicPr>
        <p:blipFill rotWithShape="1">
          <a:blip r:embed="rId5">
            <a:alphaModFix/>
          </a:blip>
          <a:srcRect/>
          <a:stretch/>
        </p:blipFill>
        <p:spPr>
          <a:xfrm rot="-447366">
            <a:off x="12955621" y="-916530"/>
            <a:ext cx="4068454" cy="3890459"/>
          </a:xfrm>
          <a:prstGeom prst="rect">
            <a:avLst/>
          </a:prstGeom>
          <a:noFill/>
          <a:ln>
            <a:noFill/>
          </a:ln>
        </p:spPr>
      </p:pic>
      <p:pic>
        <p:nvPicPr>
          <p:cNvPr id="156" name="Google Shape;156;p21"/>
          <p:cNvPicPr preferRelativeResize="0"/>
          <p:nvPr/>
        </p:nvPicPr>
        <p:blipFill rotWithShape="1">
          <a:blip r:embed="rId5">
            <a:alphaModFix/>
          </a:blip>
          <a:srcRect/>
          <a:stretch/>
        </p:blipFill>
        <p:spPr>
          <a:xfrm rot="-447366">
            <a:off x="17494525" y="9179016"/>
            <a:ext cx="4068454" cy="3890459"/>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568</Words>
  <Application>Microsoft Macintosh PowerPoint</Application>
  <PresentationFormat>Custom</PresentationFormat>
  <Paragraphs>63</Paragraphs>
  <Slides>40</Slides>
  <Notes>40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Calibri</vt:lpstr>
      <vt:lpstr>Open Sans Light</vt:lpstr>
      <vt:lpstr>Arial</vt:lpstr>
      <vt:lpstr>Open Sans ExtraBold</vt:lpstr>
      <vt:lpstr>Assistant Medium</vt:lpstr>
      <vt:lpstr>Open Sans</vt:lpstr>
      <vt:lpstr>Times New Roman</vt:lpstr>
      <vt:lpstr>Assistant</vt:lpstr>
      <vt:lpstr>Halant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SRIDHAR REDDY EGURAM</cp:lastModifiedBy>
  <cp:revision>1</cp:revision>
  <dcterms:modified xsi:type="dcterms:W3CDTF">2022-11-10T15:24:22Z</dcterms:modified>
</cp:coreProperties>
</file>